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2"/>
  </p:notesMasterIdLst>
  <p:sldIdLst>
    <p:sldId id="258" r:id="rId3"/>
    <p:sldId id="261" r:id="rId4"/>
    <p:sldId id="262" r:id="rId5"/>
    <p:sldId id="264" r:id="rId6"/>
    <p:sldId id="265" r:id="rId7"/>
    <p:sldId id="260" r:id="rId8"/>
    <p:sldId id="268" r:id="rId9"/>
    <p:sldId id="267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08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AC3650-F6E2-461B-8B4B-411F9951588C}" type="doc">
      <dgm:prSet loTypeId="urn:microsoft.com/office/officeart/2005/8/layout/cycle1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71898B93-346C-45A4-9C22-59CD2350F810}">
      <dgm:prSet phldrT="[Texto]" custT="1"/>
      <dgm:spPr/>
      <dgm:t>
        <a:bodyPr/>
        <a:lstStyle/>
        <a:p>
          <a:r>
            <a:rPr lang="es-ES" sz="1800" dirty="0"/>
            <a:t>Who are </a:t>
          </a:r>
          <a:r>
            <a:rPr lang="es-ES" sz="1800" dirty="0" err="1"/>
            <a:t>the</a:t>
          </a:r>
          <a:r>
            <a:rPr lang="es-ES" sz="1800" dirty="0"/>
            <a:t> </a:t>
          </a:r>
          <a:r>
            <a:rPr lang="es-ES" sz="1800" dirty="0" err="1"/>
            <a:t>LLDCs</a:t>
          </a:r>
          <a:r>
            <a:rPr lang="es-ES" sz="1800" dirty="0"/>
            <a:t>?</a:t>
          </a:r>
        </a:p>
      </dgm:t>
    </dgm:pt>
    <dgm:pt modelId="{6E114762-3CA1-447D-928D-5D110EA3042D}" type="parTrans" cxnId="{DF7311FC-4801-4AF4-B72D-2EB06730CA8D}">
      <dgm:prSet/>
      <dgm:spPr/>
      <dgm:t>
        <a:bodyPr/>
        <a:lstStyle/>
        <a:p>
          <a:endParaRPr lang="es-ES" sz="2000"/>
        </a:p>
      </dgm:t>
    </dgm:pt>
    <dgm:pt modelId="{11D0B411-B65A-404D-85AB-C62D2AEF3865}" type="sibTrans" cxnId="{DF7311FC-4801-4AF4-B72D-2EB06730CA8D}">
      <dgm:prSet/>
      <dgm:spPr/>
      <dgm:t>
        <a:bodyPr/>
        <a:lstStyle/>
        <a:p>
          <a:endParaRPr lang="es-ES" sz="2000"/>
        </a:p>
      </dgm:t>
    </dgm:pt>
    <dgm:pt modelId="{CE520B98-06D3-4242-99A3-977D4D5A122A}">
      <dgm:prSet phldrT="[Texto]" custT="1"/>
      <dgm:spPr/>
      <dgm:t>
        <a:bodyPr/>
        <a:lstStyle/>
        <a:p>
          <a:r>
            <a:rPr lang="es-ES" sz="1800" dirty="0"/>
            <a:t>Awaza </a:t>
          </a:r>
          <a:r>
            <a:rPr lang="es-ES" sz="1800" dirty="0" err="1"/>
            <a:t>Program</a:t>
          </a:r>
          <a:r>
            <a:rPr lang="es-ES" sz="1800" dirty="0"/>
            <a:t> </a:t>
          </a:r>
          <a:r>
            <a:rPr lang="es-ES" sz="1800" dirty="0" err="1"/>
            <a:t>of</a:t>
          </a:r>
          <a:r>
            <a:rPr lang="es-ES" sz="1800" dirty="0"/>
            <a:t> </a:t>
          </a:r>
          <a:r>
            <a:rPr lang="es-ES" sz="1800" dirty="0" err="1"/>
            <a:t>Action</a:t>
          </a:r>
          <a:endParaRPr lang="es-ES" sz="1800" dirty="0"/>
        </a:p>
      </dgm:t>
    </dgm:pt>
    <dgm:pt modelId="{F73A38D4-9844-45EB-A6E5-D2BEF8F7BAB3}" type="parTrans" cxnId="{AB1538F8-A43B-4508-ABBE-D6B6B434A29C}">
      <dgm:prSet/>
      <dgm:spPr/>
      <dgm:t>
        <a:bodyPr/>
        <a:lstStyle/>
        <a:p>
          <a:endParaRPr lang="es-ES" sz="2000"/>
        </a:p>
      </dgm:t>
    </dgm:pt>
    <dgm:pt modelId="{36F3B00A-302A-4FAF-B5A4-519E91910909}" type="sibTrans" cxnId="{AB1538F8-A43B-4508-ABBE-D6B6B434A29C}">
      <dgm:prSet/>
      <dgm:spPr/>
      <dgm:t>
        <a:bodyPr/>
        <a:lstStyle/>
        <a:p>
          <a:endParaRPr lang="es-ES" sz="2000"/>
        </a:p>
      </dgm:t>
    </dgm:pt>
    <dgm:pt modelId="{07D66B3E-ED6D-4DB8-B92E-78AEC01AA753}">
      <dgm:prSet phldrT="[Texto]" custT="1"/>
      <dgm:spPr/>
      <dgm:t>
        <a:bodyPr/>
        <a:lstStyle/>
        <a:p>
          <a:r>
            <a:rPr lang="es-ES" sz="1800" dirty="0" err="1"/>
            <a:t>Thematic</a:t>
          </a:r>
          <a:r>
            <a:rPr lang="es-ES" sz="1800" dirty="0"/>
            <a:t> Agendas </a:t>
          </a:r>
          <a:r>
            <a:rPr lang="es-ES" sz="1800" dirty="0" err="1"/>
            <a:t>of</a:t>
          </a:r>
          <a:r>
            <a:rPr lang="es-ES" sz="1800" dirty="0"/>
            <a:t> </a:t>
          </a:r>
          <a:r>
            <a:rPr lang="es-ES" sz="1800" dirty="0" err="1"/>
            <a:t>the</a:t>
          </a:r>
          <a:r>
            <a:rPr lang="es-ES" sz="1800" dirty="0"/>
            <a:t> </a:t>
          </a:r>
          <a:r>
            <a:rPr lang="es-ES" sz="1800" dirty="0" err="1"/>
            <a:t>LLDCs</a:t>
          </a:r>
          <a:r>
            <a:rPr lang="es-ES" sz="1800" dirty="0"/>
            <a:t> </a:t>
          </a:r>
          <a:r>
            <a:rPr lang="es-ES" sz="1800" dirty="0" err="1"/>
            <a:t>Group</a:t>
          </a:r>
          <a:endParaRPr lang="es-ES" sz="1800" dirty="0"/>
        </a:p>
      </dgm:t>
    </dgm:pt>
    <dgm:pt modelId="{5C1FC297-87B6-4F33-8C4D-52148C0B0607}" type="parTrans" cxnId="{F17CD469-4269-48EB-A32D-FE6B81518936}">
      <dgm:prSet/>
      <dgm:spPr/>
      <dgm:t>
        <a:bodyPr/>
        <a:lstStyle/>
        <a:p>
          <a:endParaRPr lang="es-ES" sz="2000"/>
        </a:p>
      </dgm:t>
    </dgm:pt>
    <dgm:pt modelId="{CDCCBC9F-9D15-46FC-B0BC-BCD1852A6776}" type="sibTrans" cxnId="{F17CD469-4269-48EB-A32D-FE6B81518936}">
      <dgm:prSet/>
      <dgm:spPr/>
      <dgm:t>
        <a:bodyPr/>
        <a:lstStyle/>
        <a:p>
          <a:endParaRPr lang="es-ES" sz="2000"/>
        </a:p>
      </dgm:t>
    </dgm:pt>
    <dgm:pt modelId="{C8048C32-A8D7-4086-856E-B8598AB3337F}">
      <dgm:prSet phldrT="[Texto]" custT="1"/>
      <dgm:spPr/>
      <dgm:t>
        <a:bodyPr/>
        <a:lstStyle/>
        <a:p>
          <a:r>
            <a:rPr lang="es-ES" sz="1800" dirty="0" err="1"/>
            <a:t>Pathways</a:t>
          </a:r>
          <a:r>
            <a:rPr lang="es-ES" sz="1800" dirty="0"/>
            <a:t> </a:t>
          </a:r>
          <a:r>
            <a:rPr lang="es-ES" sz="1800" dirty="0" err="1"/>
            <a:t>for</a:t>
          </a:r>
          <a:r>
            <a:rPr lang="es-ES" sz="1800" dirty="0"/>
            <a:t> </a:t>
          </a:r>
          <a:r>
            <a:rPr lang="es-ES" sz="1800" dirty="0" err="1"/>
            <a:t>Implementation</a:t>
          </a:r>
          <a:r>
            <a:rPr lang="es-ES" sz="1800" dirty="0"/>
            <a:t> </a:t>
          </a:r>
          <a:r>
            <a:rPr lang="es-ES" sz="1800" dirty="0" err="1"/>
            <a:t>of</a:t>
          </a:r>
          <a:r>
            <a:rPr lang="es-ES" sz="1800" dirty="0"/>
            <a:t> </a:t>
          </a:r>
          <a:r>
            <a:rPr lang="es-ES" sz="1800" dirty="0" err="1"/>
            <a:t>Rights</a:t>
          </a:r>
          <a:endParaRPr lang="es-ES" sz="1800" dirty="0"/>
        </a:p>
      </dgm:t>
    </dgm:pt>
    <dgm:pt modelId="{5F22FA63-AA3B-4F04-A1A4-27E19C87D1EE}" type="parTrans" cxnId="{6031D311-ED1A-483B-A5CD-30FE03383D16}">
      <dgm:prSet/>
      <dgm:spPr/>
      <dgm:t>
        <a:bodyPr/>
        <a:lstStyle/>
        <a:p>
          <a:endParaRPr lang="en-US"/>
        </a:p>
      </dgm:t>
    </dgm:pt>
    <dgm:pt modelId="{C59FB047-F576-4525-872B-ACCF662FB0F5}" type="sibTrans" cxnId="{6031D311-ED1A-483B-A5CD-30FE03383D16}">
      <dgm:prSet/>
      <dgm:spPr/>
      <dgm:t>
        <a:bodyPr/>
        <a:lstStyle/>
        <a:p>
          <a:endParaRPr lang="en-US"/>
        </a:p>
      </dgm:t>
    </dgm:pt>
    <dgm:pt modelId="{4EC89605-F4B6-4214-86CC-6939DAA48C82}" type="pres">
      <dgm:prSet presAssocID="{85AC3650-F6E2-461B-8B4B-411F9951588C}" presName="cycle" presStyleCnt="0">
        <dgm:presLayoutVars>
          <dgm:dir/>
          <dgm:resizeHandles val="exact"/>
        </dgm:presLayoutVars>
      </dgm:prSet>
      <dgm:spPr/>
    </dgm:pt>
    <dgm:pt modelId="{5F6AA3FC-97DC-4222-8218-C1F8F393C359}" type="pres">
      <dgm:prSet presAssocID="{71898B93-346C-45A4-9C22-59CD2350F810}" presName="dummy" presStyleCnt="0"/>
      <dgm:spPr/>
    </dgm:pt>
    <dgm:pt modelId="{9B06F170-B3C5-4B07-91EF-C74A23A39E1C}" type="pres">
      <dgm:prSet presAssocID="{71898B93-346C-45A4-9C22-59CD2350F810}" presName="node" presStyleLbl="revTx" presStyleIdx="0" presStyleCnt="4">
        <dgm:presLayoutVars>
          <dgm:bulletEnabled val="1"/>
        </dgm:presLayoutVars>
      </dgm:prSet>
      <dgm:spPr/>
    </dgm:pt>
    <dgm:pt modelId="{D4D33A72-8EB9-4626-8D92-0587F5D82B0C}" type="pres">
      <dgm:prSet presAssocID="{11D0B411-B65A-404D-85AB-C62D2AEF3865}" presName="sibTrans" presStyleLbl="node1" presStyleIdx="0" presStyleCnt="4" custLinFactNeighborX="392" custLinFactNeighborY="-4507"/>
      <dgm:spPr/>
    </dgm:pt>
    <dgm:pt modelId="{1B5C3C7C-5120-4814-8997-661044DDF6E3}" type="pres">
      <dgm:prSet presAssocID="{CE520B98-06D3-4242-99A3-977D4D5A122A}" presName="dummy" presStyleCnt="0"/>
      <dgm:spPr/>
    </dgm:pt>
    <dgm:pt modelId="{2D95A834-AA9F-4DAA-8EDA-882F97D47A2B}" type="pres">
      <dgm:prSet presAssocID="{CE520B98-06D3-4242-99A3-977D4D5A122A}" presName="node" presStyleLbl="revTx" presStyleIdx="1" presStyleCnt="4" custRadScaleRad="99235" custRadScaleInc="-2265">
        <dgm:presLayoutVars>
          <dgm:bulletEnabled val="1"/>
        </dgm:presLayoutVars>
      </dgm:prSet>
      <dgm:spPr/>
    </dgm:pt>
    <dgm:pt modelId="{03CC25FF-9046-4F29-95E7-23ACDFCA972C}" type="pres">
      <dgm:prSet presAssocID="{36F3B00A-302A-4FAF-B5A4-519E91910909}" presName="sibTrans" presStyleLbl="node1" presStyleIdx="1" presStyleCnt="4"/>
      <dgm:spPr/>
    </dgm:pt>
    <dgm:pt modelId="{D8B5AC7F-7632-4ABB-80B8-D5FD644CF59A}" type="pres">
      <dgm:prSet presAssocID="{07D66B3E-ED6D-4DB8-B92E-78AEC01AA753}" presName="dummy" presStyleCnt="0"/>
      <dgm:spPr/>
    </dgm:pt>
    <dgm:pt modelId="{C7BC7697-B36C-4CC5-8D1C-517A18BF705F}" type="pres">
      <dgm:prSet presAssocID="{07D66B3E-ED6D-4DB8-B92E-78AEC01AA753}" presName="node" presStyleLbl="revTx" presStyleIdx="2" presStyleCnt="4">
        <dgm:presLayoutVars>
          <dgm:bulletEnabled val="1"/>
        </dgm:presLayoutVars>
      </dgm:prSet>
      <dgm:spPr/>
    </dgm:pt>
    <dgm:pt modelId="{2971D2AD-CFAE-4237-9D6B-A7A841711E55}" type="pres">
      <dgm:prSet presAssocID="{CDCCBC9F-9D15-46FC-B0BC-BCD1852A6776}" presName="sibTrans" presStyleLbl="node1" presStyleIdx="2" presStyleCnt="4"/>
      <dgm:spPr/>
    </dgm:pt>
    <dgm:pt modelId="{BA624A9E-9682-4AA0-A2FB-23262A2D5DB0}" type="pres">
      <dgm:prSet presAssocID="{C8048C32-A8D7-4086-856E-B8598AB3337F}" presName="dummy" presStyleCnt="0"/>
      <dgm:spPr/>
    </dgm:pt>
    <dgm:pt modelId="{72AEF8A6-29B9-4E44-97FA-9DBEFCFABD1D}" type="pres">
      <dgm:prSet presAssocID="{C8048C32-A8D7-4086-856E-B8598AB3337F}" presName="node" presStyleLbl="revTx" presStyleIdx="3" presStyleCnt="4">
        <dgm:presLayoutVars>
          <dgm:bulletEnabled val="1"/>
        </dgm:presLayoutVars>
      </dgm:prSet>
      <dgm:spPr/>
    </dgm:pt>
    <dgm:pt modelId="{083BEC22-C7B1-463D-B3D7-2974A03A5DE7}" type="pres">
      <dgm:prSet presAssocID="{C59FB047-F576-4525-872B-ACCF662FB0F5}" presName="sibTrans" presStyleLbl="node1" presStyleIdx="3" presStyleCnt="4"/>
      <dgm:spPr/>
    </dgm:pt>
  </dgm:ptLst>
  <dgm:cxnLst>
    <dgm:cxn modelId="{E4FBFA03-F13A-4292-AD0B-65E80963D229}" type="presOf" srcId="{C8048C32-A8D7-4086-856E-B8598AB3337F}" destId="{72AEF8A6-29B9-4E44-97FA-9DBEFCFABD1D}" srcOrd="0" destOrd="0" presId="urn:microsoft.com/office/officeart/2005/8/layout/cycle1"/>
    <dgm:cxn modelId="{6031D311-ED1A-483B-A5CD-30FE03383D16}" srcId="{85AC3650-F6E2-461B-8B4B-411F9951588C}" destId="{C8048C32-A8D7-4086-856E-B8598AB3337F}" srcOrd="3" destOrd="0" parTransId="{5F22FA63-AA3B-4F04-A1A4-27E19C87D1EE}" sibTransId="{C59FB047-F576-4525-872B-ACCF662FB0F5}"/>
    <dgm:cxn modelId="{7AFA6217-F3C3-4E58-B2EB-E9BC82164F80}" type="presOf" srcId="{C59FB047-F576-4525-872B-ACCF662FB0F5}" destId="{083BEC22-C7B1-463D-B3D7-2974A03A5DE7}" srcOrd="0" destOrd="0" presId="urn:microsoft.com/office/officeart/2005/8/layout/cycle1"/>
    <dgm:cxn modelId="{81B2F825-4D07-4AC9-8A32-641EA19C02BD}" type="presOf" srcId="{71898B93-346C-45A4-9C22-59CD2350F810}" destId="{9B06F170-B3C5-4B07-91EF-C74A23A39E1C}" srcOrd="0" destOrd="0" presId="urn:microsoft.com/office/officeart/2005/8/layout/cycle1"/>
    <dgm:cxn modelId="{6F419127-7972-4E63-86B5-A1D060120FC7}" type="presOf" srcId="{07D66B3E-ED6D-4DB8-B92E-78AEC01AA753}" destId="{C7BC7697-B36C-4CC5-8D1C-517A18BF705F}" srcOrd="0" destOrd="0" presId="urn:microsoft.com/office/officeart/2005/8/layout/cycle1"/>
    <dgm:cxn modelId="{BDC66128-8F0A-42C4-86C8-C25AD5DDB29E}" type="presOf" srcId="{11D0B411-B65A-404D-85AB-C62D2AEF3865}" destId="{D4D33A72-8EB9-4626-8D92-0587F5D82B0C}" srcOrd="0" destOrd="0" presId="urn:microsoft.com/office/officeart/2005/8/layout/cycle1"/>
    <dgm:cxn modelId="{2341FC3C-6F0A-4DAD-B561-82EB55DA2C6E}" type="presOf" srcId="{36F3B00A-302A-4FAF-B5A4-519E91910909}" destId="{03CC25FF-9046-4F29-95E7-23ACDFCA972C}" srcOrd="0" destOrd="0" presId="urn:microsoft.com/office/officeart/2005/8/layout/cycle1"/>
    <dgm:cxn modelId="{F17CD469-4269-48EB-A32D-FE6B81518936}" srcId="{85AC3650-F6E2-461B-8B4B-411F9951588C}" destId="{07D66B3E-ED6D-4DB8-B92E-78AEC01AA753}" srcOrd="2" destOrd="0" parTransId="{5C1FC297-87B6-4F33-8C4D-52148C0B0607}" sibTransId="{CDCCBC9F-9D15-46FC-B0BC-BCD1852A6776}"/>
    <dgm:cxn modelId="{A313A754-1481-4FF0-9D24-AF2AB95FA697}" type="presOf" srcId="{85AC3650-F6E2-461B-8B4B-411F9951588C}" destId="{4EC89605-F4B6-4214-86CC-6939DAA48C82}" srcOrd="0" destOrd="0" presId="urn:microsoft.com/office/officeart/2005/8/layout/cycle1"/>
    <dgm:cxn modelId="{E996E09A-C6F7-4E54-A930-6021A161F7E0}" type="presOf" srcId="{CDCCBC9F-9D15-46FC-B0BC-BCD1852A6776}" destId="{2971D2AD-CFAE-4237-9D6B-A7A841711E55}" srcOrd="0" destOrd="0" presId="urn:microsoft.com/office/officeart/2005/8/layout/cycle1"/>
    <dgm:cxn modelId="{0CC832C6-3347-45CC-853A-7F6146F93244}" type="presOf" srcId="{CE520B98-06D3-4242-99A3-977D4D5A122A}" destId="{2D95A834-AA9F-4DAA-8EDA-882F97D47A2B}" srcOrd="0" destOrd="0" presId="urn:microsoft.com/office/officeart/2005/8/layout/cycle1"/>
    <dgm:cxn modelId="{AB1538F8-A43B-4508-ABBE-D6B6B434A29C}" srcId="{85AC3650-F6E2-461B-8B4B-411F9951588C}" destId="{CE520B98-06D3-4242-99A3-977D4D5A122A}" srcOrd="1" destOrd="0" parTransId="{F73A38D4-9844-45EB-A6E5-D2BEF8F7BAB3}" sibTransId="{36F3B00A-302A-4FAF-B5A4-519E91910909}"/>
    <dgm:cxn modelId="{DF7311FC-4801-4AF4-B72D-2EB06730CA8D}" srcId="{85AC3650-F6E2-461B-8B4B-411F9951588C}" destId="{71898B93-346C-45A4-9C22-59CD2350F810}" srcOrd="0" destOrd="0" parTransId="{6E114762-3CA1-447D-928D-5D110EA3042D}" sibTransId="{11D0B411-B65A-404D-85AB-C62D2AEF3865}"/>
    <dgm:cxn modelId="{B622975B-DD20-46FF-AAFE-08FCD0489CAD}" type="presParOf" srcId="{4EC89605-F4B6-4214-86CC-6939DAA48C82}" destId="{5F6AA3FC-97DC-4222-8218-C1F8F393C359}" srcOrd="0" destOrd="0" presId="urn:microsoft.com/office/officeart/2005/8/layout/cycle1"/>
    <dgm:cxn modelId="{96741D5B-B000-4233-8CD9-5C877FC692DA}" type="presParOf" srcId="{4EC89605-F4B6-4214-86CC-6939DAA48C82}" destId="{9B06F170-B3C5-4B07-91EF-C74A23A39E1C}" srcOrd="1" destOrd="0" presId="urn:microsoft.com/office/officeart/2005/8/layout/cycle1"/>
    <dgm:cxn modelId="{7B1BC771-ED10-4AA9-A82A-654C6D35DB0D}" type="presParOf" srcId="{4EC89605-F4B6-4214-86CC-6939DAA48C82}" destId="{D4D33A72-8EB9-4626-8D92-0587F5D82B0C}" srcOrd="2" destOrd="0" presId="urn:microsoft.com/office/officeart/2005/8/layout/cycle1"/>
    <dgm:cxn modelId="{91F9AFEB-7FA8-4331-B4BA-BBCACD9F9710}" type="presParOf" srcId="{4EC89605-F4B6-4214-86CC-6939DAA48C82}" destId="{1B5C3C7C-5120-4814-8997-661044DDF6E3}" srcOrd="3" destOrd="0" presId="urn:microsoft.com/office/officeart/2005/8/layout/cycle1"/>
    <dgm:cxn modelId="{1CEBF517-37A8-48FA-B04C-433B203A2EBD}" type="presParOf" srcId="{4EC89605-F4B6-4214-86CC-6939DAA48C82}" destId="{2D95A834-AA9F-4DAA-8EDA-882F97D47A2B}" srcOrd="4" destOrd="0" presId="urn:microsoft.com/office/officeart/2005/8/layout/cycle1"/>
    <dgm:cxn modelId="{57AC1375-D782-4B8E-B20B-163C2258DF98}" type="presParOf" srcId="{4EC89605-F4B6-4214-86CC-6939DAA48C82}" destId="{03CC25FF-9046-4F29-95E7-23ACDFCA972C}" srcOrd="5" destOrd="0" presId="urn:microsoft.com/office/officeart/2005/8/layout/cycle1"/>
    <dgm:cxn modelId="{2A81D995-A798-4FA1-9491-67B98A7B7D73}" type="presParOf" srcId="{4EC89605-F4B6-4214-86CC-6939DAA48C82}" destId="{D8B5AC7F-7632-4ABB-80B8-D5FD644CF59A}" srcOrd="6" destOrd="0" presId="urn:microsoft.com/office/officeart/2005/8/layout/cycle1"/>
    <dgm:cxn modelId="{BD102DB3-6C26-4601-B41F-33159AB09659}" type="presParOf" srcId="{4EC89605-F4B6-4214-86CC-6939DAA48C82}" destId="{C7BC7697-B36C-4CC5-8D1C-517A18BF705F}" srcOrd="7" destOrd="0" presId="urn:microsoft.com/office/officeart/2005/8/layout/cycle1"/>
    <dgm:cxn modelId="{7E307402-5B98-4A31-B888-5CB25ED53C94}" type="presParOf" srcId="{4EC89605-F4B6-4214-86CC-6939DAA48C82}" destId="{2971D2AD-CFAE-4237-9D6B-A7A841711E55}" srcOrd="8" destOrd="0" presId="urn:microsoft.com/office/officeart/2005/8/layout/cycle1"/>
    <dgm:cxn modelId="{0ECB439C-A3D3-47B5-AC35-9262EDFCB844}" type="presParOf" srcId="{4EC89605-F4B6-4214-86CC-6939DAA48C82}" destId="{BA624A9E-9682-4AA0-A2FB-23262A2D5DB0}" srcOrd="9" destOrd="0" presId="urn:microsoft.com/office/officeart/2005/8/layout/cycle1"/>
    <dgm:cxn modelId="{1A9566A4-80AD-4F7B-BD11-1D06BAD377C7}" type="presParOf" srcId="{4EC89605-F4B6-4214-86CC-6939DAA48C82}" destId="{72AEF8A6-29B9-4E44-97FA-9DBEFCFABD1D}" srcOrd="10" destOrd="0" presId="urn:microsoft.com/office/officeart/2005/8/layout/cycle1"/>
    <dgm:cxn modelId="{E859FD54-EC09-483D-BBD8-F6BDA190DD3E}" type="presParOf" srcId="{4EC89605-F4B6-4214-86CC-6939DAA48C82}" destId="{083BEC22-C7B1-463D-B3D7-2974A03A5DE7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EE40A6-9A6A-483A-9853-33F57F980025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1" csCatId="colorful" phldr="1"/>
      <dgm:spPr/>
    </dgm:pt>
    <dgm:pt modelId="{8016C982-7258-4D87-8041-767DE177B9B4}">
      <dgm:prSet phldrT="[Texto]" custT="1"/>
      <dgm:spPr/>
      <dgm:t>
        <a:bodyPr/>
        <a:lstStyle/>
        <a:p>
          <a:r>
            <a: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" panose="020B0502030000000004" pitchFamily="34" charset="0"/>
            </a:rPr>
            <a:t>Understand the heterogeneous nature of the group (clear entitlement, blue skills, collective action)  </a:t>
          </a:r>
          <a:endParaRPr lang="es-ES" sz="16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A04C87-27E4-4BB2-B8D0-CFFF009CBBDA}" type="parTrans" cxnId="{3E37EA0F-76EE-4D44-8064-79CC88E9946A}">
      <dgm:prSet/>
      <dgm:spPr/>
      <dgm:t>
        <a:bodyPr/>
        <a:lstStyle/>
        <a:p>
          <a:endParaRPr lang="es-ES" sz="28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5A11754-8692-4A8F-8A55-2EFC0547CDBF}" type="sibTrans" cxnId="{3E37EA0F-76EE-4D44-8064-79CC88E9946A}">
      <dgm:prSet/>
      <dgm:spPr/>
      <dgm:t>
        <a:bodyPr/>
        <a:lstStyle/>
        <a:p>
          <a:endParaRPr lang="es-ES" sz="28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9E382E5-A7AE-4502-9206-77CAF073ABF3}">
      <dgm:prSet custT="1"/>
      <dgm:spPr/>
      <dgm:t>
        <a:bodyPr/>
        <a:lstStyle/>
        <a:p>
          <a:r>
            <a: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" panose="020B0502030000000004" pitchFamily="34" charset="0"/>
            </a:rPr>
            <a:t>Understand the Systemic Nature of LLDCs Global Agenda</a:t>
          </a:r>
          <a:endParaRPr lang="en-US" sz="1600" b="0" i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Inter" panose="020B0502030000000004" pitchFamily="34" charset="0"/>
          </a:endParaRPr>
        </a:p>
      </dgm:t>
    </dgm:pt>
    <dgm:pt modelId="{CE4DF409-5479-4AC1-9CA4-4051520E6B26}" type="parTrans" cxnId="{B8F26045-2A4B-42BA-BE05-4979205190F1}">
      <dgm:prSet/>
      <dgm:spPr/>
      <dgm:t>
        <a:bodyPr/>
        <a:lstStyle/>
        <a:p>
          <a:endParaRPr lang="es-ES" sz="28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3A978E2-44B7-4A1A-9FD8-ED46A14E50C3}" type="sibTrans" cxnId="{B8F26045-2A4B-42BA-BE05-4979205190F1}">
      <dgm:prSet/>
      <dgm:spPr/>
      <dgm:t>
        <a:bodyPr/>
        <a:lstStyle/>
        <a:p>
          <a:endParaRPr lang="es-ES" sz="28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5217A6-F5B6-4643-AD78-5C6F18B5B666}">
      <dgm:prSet/>
      <dgm:spPr>
        <a:solidFill>
          <a:srgbClr val="FF0000"/>
        </a:solidFill>
      </dgm:spPr>
      <dgm:t>
        <a:bodyPr/>
        <a:lstStyle/>
        <a:p>
          <a:r>
            <a:rPr lang="es-ES" sz="2000" dirty="0" err="1"/>
            <a:t>Power</a:t>
          </a:r>
          <a:r>
            <a:rPr lang="es-ES" sz="2000" dirty="0"/>
            <a:t> in </a:t>
          </a:r>
          <a:r>
            <a:rPr lang="es-ES" sz="2000" dirty="0" err="1"/>
            <a:t>Numbers</a:t>
          </a:r>
          <a:endParaRPr lang="es-ES" sz="2000" dirty="0"/>
        </a:p>
      </dgm:t>
    </dgm:pt>
    <dgm:pt modelId="{C3D12441-CA2B-448B-BFAD-B49DCD8A4E4F}" type="parTrans" cxnId="{485B6E57-BEC2-4857-B8B3-5E0769D9A100}">
      <dgm:prSet/>
      <dgm:spPr/>
      <dgm:t>
        <a:bodyPr/>
        <a:lstStyle/>
        <a:p>
          <a:endParaRPr lang="es-ES" sz="28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A720FA-6725-4872-9C61-19FE7F00DAB0}" type="sibTrans" cxnId="{485B6E57-BEC2-4857-B8B3-5E0769D9A100}">
      <dgm:prSet/>
      <dgm:spPr/>
      <dgm:t>
        <a:bodyPr/>
        <a:lstStyle/>
        <a:p>
          <a:endParaRPr lang="es-ES" sz="28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C0175EC-9738-41B7-AA33-DBCC3D8E0B6B}" type="pres">
      <dgm:prSet presAssocID="{ABEE40A6-9A6A-483A-9853-33F57F980025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CCD80A7C-5C0C-4923-ABCD-AF356ED885EA}" type="pres">
      <dgm:prSet presAssocID="{8016C982-7258-4D87-8041-767DE177B9B4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68CD0D04-891A-4A58-B34B-5765EBB2DAEF}" type="pres">
      <dgm:prSet presAssocID="{09E382E5-A7AE-4502-9206-77CAF073ABF3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4C43CD7E-DE81-4341-99BE-7DD53FA99DAA}" type="pres">
      <dgm:prSet presAssocID="{EA5217A6-F5B6-4643-AD78-5C6F18B5B666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</dgm:ptLst>
  <dgm:cxnLst>
    <dgm:cxn modelId="{3E37EA0F-76EE-4D44-8064-79CC88E9946A}" srcId="{ABEE40A6-9A6A-483A-9853-33F57F980025}" destId="{8016C982-7258-4D87-8041-767DE177B9B4}" srcOrd="0" destOrd="0" parTransId="{43A04C87-27E4-4BB2-B8D0-CFFF009CBBDA}" sibTransId="{65A11754-8692-4A8F-8A55-2EFC0547CDBF}"/>
    <dgm:cxn modelId="{B8F26045-2A4B-42BA-BE05-4979205190F1}" srcId="{ABEE40A6-9A6A-483A-9853-33F57F980025}" destId="{09E382E5-A7AE-4502-9206-77CAF073ABF3}" srcOrd="1" destOrd="0" parTransId="{CE4DF409-5479-4AC1-9CA4-4051520E6B26}" sibTransId="{33A978E2-44B7-4A1A-9FD8-ED46A14E50C3}"/>
    <dgm:cxn modelId="{54B7B34F-EA28-4773-8336-C09E47173728}" type="presOf" srcId="{EA5217A6-F5B6-4643-AD78-5C6F18B5B666}" destId="{4C43CD7E-DE81-4341-99BE-7DD53FA99DAA}" srcOrd="0" destOrd="0" presId="urn:microsoft.com/office/officeart/2009/3/layout/IncreasingArrowsProcess"/>
    <dgm:cxn modelId="{EDD67F74-C961-4ED8-9C51-5C77DEAFFB67}" type="presOf" srcId="{ABEE40A6-9A6A-483A-9853-33F57F980025}" destId="{EC0175EC-9738-41B7-AA33-DBCC3D8E0B6B}" srcOrd="0" destOrd="0" presId="urn:microsoft.com/office/officeart/2009/3/layout/IncreasingArrowsProcess"/>
    <dgm:cxn modelId="{485B6E57-BEC2-4857-B8B3-5E0769D9A100}" srcId="{ABEE40A6-9A6A-483A-9853-33F57F980025}" destId="{EA5217A6-F5B6-4643-AD78-5C6F18B5B666}" srcOrd="2" destOrd="0" parTransId="{C3D12441-CA2B-448B-BFAD-B49DCD8A4E4F}" sibTransId="{10A720FA-6725-4872-9C61-19FE7F00DAB0}"/>
    <dgm:cxn modelId="{8BF61A8F-9E96-4FE2-85A8-4D5A72A4F711}" type="presOf" srcId="{09E382E5-A7AE-4502-9206-77CAF073ABF3}" destId="{68CD0D04-891A-4A58-B34B-5765EBB2DAEF}" srcOrd="0" destOrd="0" presId="urn:microsoft.com/office/officeart/2009/3/layout/IncreasingArrowsProcess"/>
    <dgm:cxn modelId="{15B662B3-7A6B-4EA6-B897-D035F4C6EC82}" type="presOf" srcId="{8016C982-7258-4D87-8041-767DE177B9B4}" destId="{CCD80A7C-5C0C-4923-ABCD-AF356ED885EA}" srcOrd="0" destOrd="0" presId="urn:microsoft.com/office/officeart/2009/3/layout/IncreasingArrowsProcess"/>
    <dgm:cxn modelId="{322328AE-735A-4636-B29A-E7AAC29CBF31}" type="presParOf" srcId="{EC0175EC-9738-41B7-AA33-DBCC3D8E0B6B}" destId="{CCD80A7C-5C0C-4923-ABCD-AF356ED885EA}" srcOrd="0" destOrd="0" presId="urn:microsoft.com/office/officeart/2009/3/layout/IncreasingArrowsProcess"/>
    <dgm:cxn modelId="{CD2567FE-3219-4554-9F4E-35C16B115191}" type="presParOf" srcId="{EC0175EC-9738-41B7-AA33-DBCC3D8E0B6B}" destId="{68CD0D04-891A-4A58-B34B-5765EBB2DAEF}" srcOrd="1" destOrd="0" presId="urn:microsoft.com/office/officeart/2009/3/layout/IncreasingArrowsProcess"/>
    <dgm:cxn modelId="{CFF295D7-CE53-483B-A52E-212F6F2678FF}" type="presParOf" srcId="{EC0175EC-9738-41B7-AA33-DBCC3D8E0B6B}" destId="{4C43CD7E-DE81-4341-99BE-7DD53FA99DAA}" srcOrd="2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06F170-B3C5-4B07-91EF-C74A23A39E1C}">
      <dsp:nvSpPr>
        <dsp:cNvPr id="0" name=""/>
        <dsp:cNvSpPr/>
      </dsp:nvSpPr>
      <dsp:spPr>
        <a:xfrm>
          <a:off x="4227641" y="103958"/>
          <a:ext cx="1657414" cy="16574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Who are </a:t>
          </a:r>
          <a:r>
            <a:rPr lang="es-ES" sz="1800" kern="1200" dirty="0" err="1"/>
            <a:t>the</a:t>
          </a:r>
          <a:r>
            <a:rPr lang="es-ES" sz="1800" kern="1200" dirty="0"/>
            <a:t> </a:t>
          </a:r>
          <a:r>
            <a:rPr lang="es-ES" sz="1800" kern="1200" dirty="0" err="1"/>
            <a:t>LLDCs</a:t>
          </a:r>
          <a:r>
            <a:rPr lang="es-ES" sz="1800" kern="1200" dirty="0"/>
            <a:t>?</a:t>
          </a:r>
        </a:p>
      </dsp:txBody>
      <dsp:txXfrm>
        <a:off x="4227641" y="103958"/>
        <a:ext cx="1657414" cy="1657414"/>
      </dsp:txXfrm>
    </dsp:sp>
    <dsp:sp modelId="{D4D33A72-8EB9-4626-8D92-0587F5D82B0C}">
      <dsp:nvSpPr>
        <dsp:cNvPr id="0" name=""/>
        <dsp:cNvSpPr/>
      </dsp:nvSpPr>
      <dsp:spPr>
        <a:xfrm>
          <a:off x="1321109" y="-237677"/>
          <a:ext cx="4678362" cy="4678362"/>
        </a:xfrm>
        <a:prstGeom prst="circularArrow">
          <a:avLst>
            <a:gd name="adj1" fmla="val 6908"/>
            <a:gd name="adj2" fmla="val 465848"/>
            <a:gd name="adj3" fmla="val 546190"/>
            <a:gd name="adj4" fmla="val 20635095"/>
            <a:gd name="adj5" fmla="val 806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95A834-AA9F-4DAA-8EDA-882F97D47A2B}">
      <dsp:nvSpPr>
        <dsp:cNvPr id="0" name=""/>
        <dsp:cNvSpPr/>
      </dsp:nvSpPr>
      <dsp:spPr>
        <a:xfrm>
          <a:off x="4233336" y="2889494"/>
          <a:ext cx="1657414" cy="16574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Awaza </a:t>
          </a:r>
          <a:r>
            <a:rPr lang="es-ES" sz="1800" kern="1200" dirty="0" err="1"/>
            <a:t>Program</a:t>
          </a:r>
          <a:r>
            <a:rPr lang="es-ES" sz="1800" kern="1200" dirty="0"/>
            <a:t> </a:t>
          </a:r>
          <a:r>
            <a:rPr lang="es-ES" sz="1800" kern="1200" dirty="0" err="1"/>
            <a:t>of</a:t>
          </a:r>
          <a:r>
            <a:rPr lang="es-ES" sz="1800" kern="1200" dirty="0"/>
            <a:t> </a:t>
          </a:r>
          <a:r>
            <a:rPr lang="es-ES" sz="1800" kern="1200" dirty="0" err="1"/>
            <a:t>Action</a:t>
          </a:r>
          <a:endParaRPr lang="es-ES" sz="1800" kern="1200" dirty="0"/>
        </a:p>
      </dsp:txBody>
      <dsp:txXfrm>
        <a:off x="4233336" y="2889494"/>
        <a:ext cx="1657414" cy="1657414"/>
      </dsp:txXfrm>
    </dsp:sp>
    <dsp:sp modelId="{03CC25FF-9046-4F29-95E7-23ACDFCA972C}">
      <dsp:nvSpPr>
        <dsp:cNvPr id="0" name=""/>
        <dsp:cNvSpPr/>
      </dsp:nvSpPr>
      <dsp:spPr>
        <a:xfrm>
          <a:off x="1284613" y="-7765"/>
          <a:ext cx="4678362" cy="4678362"/>
        </a:xfrm>
        <a:prstGeom prst="circularArrow">
          <a:avLst>
            <a:gd name="adj1" fmla="val 6908"/>
            <a:gd name="adj2" fmla="val 465848"/>
            <a:gd name="adj3" fmla="val 5900314"/>
            <a:gd name="adj4" fmla="val 4329282"/>
            <a:gd name="adj5" fmla="val 8060"/>
          </a:avLst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C7697-B36C-4CC5-8D1C-517A18BF705F}">
      <dsp:nvSpPr>
        <dsp:cNvPr id="0" name=""/>
        <dsp:cNvSpPr/>
      </dsp:nvSpPr>
      <dsp:spPr>
        <a:xfrm>
          <a:off x="1414696" y="2916903"/>
          <a:ext cx="1657414" cy="16574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 err="1"/>
            <a:t>Thematic</a:t>
          </a:r>
          <a:r>
            <a:rPr lang="es-ES" sz="1800" kern="1200" dirty="0"/>
            <a:t> Agendas </a:t>
          </a:r>
          <a:r>
            <a:rPr lang="es-ES" sz="1800" kern="1200" dirty="0" err="1"/>
            <a:t>of</a:t>
          </a:r>
          <a:r>
            <a:rPr lang="es-ES" sz="1800" kern="1200" dirty="0"/>
            <a:t> </a:t>
          </a:r>
          <a:r>
            <a:rPr lang="es-ES" sz="1800" kern="1200" dirty="0" err="1"/>
            <a:t>the</a:t>
          </a:r>
          <a:r>
            <a:rPr lang="es-ES" sz="1800" kern="1200" dirty="0"/>
            <a:t> </a:t>
          </a:r>
          <a:r>
            <a:rPr lang="es-ES" sz="1800" kern="1200" dirty="0" err="1"/>
            <a:t>LLDCs</a:t>
          </a:r>
          <a:r>
            <a:rPr lang="es-ES" sz="1800" kern="1200" dirty="0"/>
            <a:t> </a:t>
          </a:r>
          <a:r>
            <a:rPr lang="es-ES" sz="1800" kern="1200" dirty="0" err="1"/>
            <a:t>Group</a:t>
          </a:r>
          <a:endParaRPr lang="es-ES" sz="1800" kern="1200" dirty="0"/>
        </a:p>
      </dsp:txBody>
      <dsp:txXfrm>
        <a:off x="1414696" y="2916903"/>
        <a:ext cx="1657414" cy="1657414"/>
      </dsp:txXfrm>
    </dsp:sp>
    <dsp:sp modelId="{2971D2AD-CFAE-4237-9D6B-A7A841711E55}">
      <dsp:nvSpPr>
        <dsp:cNvPr id="0" name=""/>
        <dsp:cNvSpPr/>
      </dsp:nvSpPr>
      <dsp:spPr>
        <a:xfrm>
          <a:off x="1310695" y="-42"/>
          <a:ext cx="4678362" cy="4678362"/>
        </a:xfrm>
        <a:prstGeom prst="circularArrow">
          <a:avLst>
            <a:gd name="adj1" fmla="val 6908"/>
            <a:gd name="adj2" fmla="val 465848"/>
            <a:gd name="adj3" fmla="val 11347327"/>
            <a:gd name="adj4" fmla="val 9786825"/>
            <a:gd name="adj5" fmla="val 8060"/>
          </a:avLst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AEF8A6-29B9-4E44-97FA-9DBEFCFABD1D}">
      <dsp:nvSpPr>
        <dsp:cNvPr id="0" name=""/>
        <dsp:cNvSpPr/>
      </dsp:nvSpPr>
      <dsp:spPr>
        <a:xfrm>
          <a:off x="1414696" y="103958"/>
          <a:ext cx="1657414" cy="16574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 err="1"/>
            <a:t>Pathways</a:t>
          </a:r>
          <a:r>
            <a:rPr lang="es-ES" sz="1800" kern="1200" dirty="0"/>
            <a:t> </a:t>
          </a:r>
          <a:r>
            <a:rPr lang="es-ES" sz="1800" kern="1200" dirty="0" err="1"/>
            <a:t>for</a:t>
          </a:r>
          <a:r>
            <a:rPr lang="es-ES" sz="1800" kern="1200" dirty="0"/>
            <a:t> </a:t>
          </a:r>
          <a:r>
            <a:rPr lang="es-ES" sz="1800" kern="1200" dirty="0" err="1"/>
            <a:t>Implementation</a:t>
          </a:r>
          <a:r>
            <a:rPr lang="es-ES" sz="1800" kern="1200" dirty="0"/>
            <a:t> </a:t>
          </a:r>
          <a:r>
            <a:rPr lang="es-ES" sz="1800" kern="1200" dirty="0" err="1"/>
            <a:t>of</a:t>
          </a:r>
          <a:r>
            <a:rPr lang="es-ES" sz="1800" kern="1200" dirty="0"/>
            <a:t> </a:t>
          </a:r>
          <a:r>
            <a:rPr lang="es-ES" sz="1800" kern="1200" dirty="0" err="1"/>
            <a:t>Rights</a:t>
          </a:r>
          <a:endParaRPr lang="es-ES" sz="1800" kern="1200" dirty="0"/>
        </a:p>
      </dsp:txBody>
      <dsp:txXfrm>
        <a:off x="1414696" y="103958"/>
        <a:ext cx="1657414" cy="1657414"/>
      </dsp:txXfrm>
    </dsp:sp>
    <dsp:sp modelId="{083BEC22-C7B1-463D-B3D7-2974A03A5DE7}">
      <dsp:nvSpPr>
        <dsp:cNvPr id="0" name=""/>
        <dsp:cNvSpPr/>
      </dsp:nvSpPr>
      <dsp:spPr>
        <a:xfrm>
          <a:off x="1310695" y="-42"/>
          <a:ext cx="4678362" cy="4678362"/>
        </a:xfrm>
        <a:prstGeom prst="circularArrow">
          <a:avLst>
            <a:gd name="adj1" fmla="val 6908"/>
            <a:gd name="adj2" fmla="val 465848"/>
            <a:gd name="adj3" fmla="val 16747327"/>
            <a:gd name="adj4" fmla="val 15186825"/>
            <a:gd name="adj5" fmla="val 8060"/>
          </a:avLst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D80A7C-5C0C-4923-ABCD-AF356ED885EA}">
      <dsp:nvSpPr>
        <dsp:cNvPr id="0" name=""/>
        <dsp:cNvSpPr/>
      </dsp:nvSpPr>
      <dsp:spPr>
        <a:xfrm>
          <a:off x="0" y="1110178"/>
          <a:ext cx="9452475" cy="1376640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21854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" panose="020B0502030000000004" pitchFamily="34" charset="0"/>
            </a:rPr>
            <a:t>Understand the heterogeneous nature of the group (clear entitlement, blue skills, collective action)  </a:t>
          </a:r>
          <a:endParaRPr lang="es-ES" sz="16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454338"/>
        <a:ext cx="9108315" cy="688320"/>
      </dsp:txXfrm>
    </dsp:sp>
    <dsp:sp modelId="{68CD0D04-891A-4A58-B34B-5765EBB2DAEF}">
      <dsp:nvSpPr>
        <dsp:cNvPr id="0" name=""/>
        <dsp:cNvSpPr/>
      </dsp:nvSpPr>
      <dsp:spPr>
        <a:xfrm>
          <a:off x="2911362" y="1569059"/>
          <a:ext cx="6541112" cy="1376640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21854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" panose="020B0502030000000004" pitchFamily="34" charset="0"/>
            </a:rPr>
            <a:t>Understand the Systemic Nature of LLDCs Global Agenda</a:t>
          </a:r>
          <a:endParaRPr lang="en-US" sz="1600" b="0" i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Inter" panose="020B0502030000000004" pitchFamily="34" charset="0"/>
          </a:endParaRPr>
        </a:p>
      </dsp:txBody>
      <dsp:txXfrm>
        <a:off x="2911362" y="1913219"/>
        <a:ext cx="6196952" cy="688320"/>
      </dsp:txXfrm>
    </dsp:sp>
    <dsp:sp modelId="{4C43CD7E-DE81-4341-99BE-7DD53FA99DAA}">
      <dsp:nvSpPr>
        <dsp:cNvPr id="0" name=""/>
        <dsp:cNvSpPr/>
      </dsp:nvSpPr>
      <dsp:spPr>
        <a:xfrm>
          <a:off x="5822724" y="2027939"/>
          <a:ext cx="3629750" cy="1376640"/>
        </a:xfrm>
        <a:prstGeom prst="rightArrow">
          <a:avLst>
            <a:gd name="adj1" fmla="val 50000"/>
            <a:gd name="adj2" fmla="val 5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254000" bIns="218542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 err="1"/>
            <a:t>Power</a:t>
          </a:r>
          <a:r>
            <a:rPr lang="es-ES" sz="2800" kern="1200" dirty="0"/>
            <a:t> in </a:t>
          </a:r>
          <a:r>
            <a:rPr lang="es-ES" sz="2800" kern="1200" dirty="0" err="1"/>
            <a:t>Numbers</a:t>
          </a:r>
          <a:endParaRPr lang="es-ES" sz="2800" kern="1200" dirty="0"/>
        </a:p>
      </dsp:txBody>
      <dsp:txXfrm>
        <a:off x="5822724" y="2372099"/>
        <a:ext cx="3285590" cy="688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BA3B3A-F5DF-4159-96DF-AF61A154CE6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0E552-9EF8-45A8-B02D-5CBC9274EB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95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20E552-9EF8-45A8-B02D-5CBC9274EB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687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For the final slide on the “what” of the </a:t>
            </a:r>
            <a:r>
              <a:rPr lang="en-GB" dirty="0" err="1"/>
              <a:t>APoA</a:t>
            </a:r>
            <a:r>
              <a:rPr lang="en-GB" dirty="0"/>
              <a:t>, let me share a brief overview of the 5 priority areas of the Programme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70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833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064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011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45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645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899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71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454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732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710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3728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EDB"/>
          </a:solidFill>
          <a:ln w="12700">
            <a:solidFill>
              <a:srgbClr val="009E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6528816"/>
            <a:ext cx="5577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671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UN-OHRLLS  |  AWAZA PROGRAMME OF ACTION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6717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368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6717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722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Franz.zubietamariscal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4694" y="805734"/>
            <a:ext cx="5194401" cy="1771325"/>
          </a:xfrm>
        </p:spPr>
        <p:txBody>
          <a:bodyPr>
            <a:noAutofit/>
          </a:bodyPr>
          <a:lstStyle/>
          <a:p>
            <a:r>
              <a:rPr lang="en-GB" sz="4400" i="1" dirty="0"/>
              <a:t>The  global agenda of </a:t>
            </a:r>
            <a:r>
              <a:rPr lang="en-GB" sz="4400" i="1" dirty="0" err="1"/>
              <a:t>lldcs</a:t>
            </a:r>
            <a:r>
              <a:rPr lang="en-GB" sz="4400" i="1" dirty="0"/>
              <a:t> for the implementation of rights under international law</a:t>
            </a:r>
            <a:endParaRPr lang="en-US" sz="54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575" y="2838994"/>
            <a:ext cx="6066426" cy="4019006"/>
          </a:xfrm>
          <a:prstGeom prst="rect">
            <a:avLst/>
          </a:prstGeom>
        </p:spPr>
      </p:pic>
      <p:sp>
        <p:nvSpPr>
          <p:cNvPr id="12" name="Marcador de contenido 11"/>
          <p:cNvSpPr>
            <a:spLocks noGrp="1"/>
          </p:cNvSpPr>
          <p:nvPr>
            <p:ph sz="quarter" idx="4"/>
          </p:nvPr>
        </p:nvSpPr>
        <p:spPr>
          <a:xfrm>
            <a:off x="3370053" y="5806021"/>
            <a:ext cx="2602564" cy="801814"/>
          </a:xfrm>
        </p:spPr>
        <p:txBody>
          <a:bodyPr>
            <a:normAutofit fontScale="92500" lnSpcReduction="10000"/>
          </a:bodyPr>
          <a:lstStyle/>
          <a:p>
            <a:r>
              <a:rPr lang="es-BO" i="1" dirty="0"/>
              <a:t>Franz Zubieta Mariscal</a:t>
            </a:r>
          </a:p>
          <a:p>
            <a:r>
              <a:rPr lang="es-BO" i="1" dirty="0"/>
              <a:t>UN - OHRLLS</a:t>
            </a:r>
          </a:p>
          <a:p>
            <a:endParaRPr lang="en-US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DC121A33-DA3D-836D-8738-C7B1B65E2C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66A1EFD9-A7A0-A2BF-4AE6-C6CF7A8A3D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B7330B13-7BCE-2143-75D3-D3E9A308A6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5A1708-2254-562A-2F45-815749C6F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9812" y="5848301"/>
            <a:ext cx="772083" cy="688936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B1EEC394-3FCB-05A9-5079-1489532869E0}"/>
              </a:ext>
            </a:extLst>
          </p:cNvPr>
          <p:cNvCxnSpPr/>
          <p:nvPr/>
        </p:nvCxnSpPr>
        <p:spPr>
          <a:xfrm>
            <a:off x="764875" y="417562"/>
            <a:ext cx="0" cy="23291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904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1599" y="913020"/>
            <a:ext cx="5537699" cy="1499616"/>
          </a:xfrm>
        </p:spPr>
        <p:txBody>
          <a:bodyPr>
            <a:normAutofit fontScale="90000"/>
          </a:bodyPr>
          <a:lstStyle/>
          <a:p>
            <a:r>
              <a:rPr lang="es-BO" dirty="0"/>
              <a:t>4 Key </a:t>
            </a:r>
            <a:r>
              <a:rPr lang="es-BO" dirty="0" err="1"/>
              <a:t>Facts</a:t>
            </a:r>
            <a:r>
              <a:rPr lang="es-BO" dirty="0"/>
              <a:t> </a:t>
            </a:r>
            <a:r>
              <a:rPr lang="es-BO" dirty="0" err="1"/>
              <a:t>to</a:t>
            </a:r>
            <a:r>
              <a:rPr lang="es-BO" dirty="0"/>
              <a:t> </a:t>
            </a:r>
            <a:r>
              <a:rPr lang="es-BO" dirty="0" err="1"/>
              <a:t>Enhance</a:t>
            </a:r>
            <a:r>
              <a:rPr lang="es-BO" dirty="0"/>
              <a:t> </a:t>
            </a:r>
            <a:br>
              <a:rPr lang="es-BO" dirty="0"/>
            </a:br>
            <a:r>
              <a:rPr lang="es-BO" dirty="0" err="1"/>
              <a:t>Implementation</a:t>
            </a:r>
            <a:r>
              <a:rPr lang="es-BO" dirty="0"/>
              <a:t> </a:t>
            </a:r>
            <a:r>
              <a:rPr lang="es-BO" dirty="0" err="1"/>
              <a:t>of</a:t>
            </a:r>
            <a:r>
              <a:rPr lang="es-BO" dirty="0"/>
              <a:t> </a:t>
            </a:r>
            <a:r>
              <a:rPr lang="es-BO" dirty="0" err="1"/>
              <a:t>Rights</a:t>
            </a:r>
            <a:r>
              <a:rPr lang="es-BO" dirty="0"/>
              <a:t>:</a:t>
            </a:r>
            <a:br>
              <a:rPr lang="es-BO" dirty="0"/>
            </a:br>
            <a:endParaRPr lang="en-US" dirty="0"/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25591791"/>
              </p:ext>
            </p:extLst>
          </p:nvPr>
        </p:nvGraphicFramePr>
        <p:xfrm>
          <a:off x="3416061" y="1964063"/>
          <a:ext cx="7299753" cy="4678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838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B06F170-B3C5-4B07-91EF-C74A23A39E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9B06F170-B3C5-4B07-91EF-C74A23A39E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4D33A72-8EB9-4626-8D92-0587F5D82B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dgm id="{D4D33A72-8EB9-4626-8D92-0587F5D82B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D95A834-AA9F-4DAA-8EDA-882F97D47A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2D95A834-AA9F-4DAA-8EDA-882F97D47A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CC25FF-9046-4F29-95E7-23ACDFCA97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graphicEl>
                                              <a:dgm id="{03CC25FF-9046-4F29-95E7-23ACDFCA97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7BC7697-B36C-4CC5-8D1C-517A18BF70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C7BC7697-B36C-4CC5-8D1C-517A18BF70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971D2AD-CFAE-4237-9D6B-A7A841711E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graphicEl>
                                              <a:dgm id="{2971D2AD-CFAE-4237-9D6B-A7A841711E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2AEF8A6-29B9-4E44-97FA-9DBEFCFAB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graphicEl>
                                              <a:dgm id="{72AEF8A6-29B9-4E44-97FA-9DBEFCFABD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83BEC22-C7B1-463D-B3D7-2974A03A5D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graphicEl>
                                              <a:dgm id="{083BEC22-C7B1-463D-B3D7-2974A03A5D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2DF2070-1074-69E4-AE37-63844E9E7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7" y="1120676"/>
            <a:ext cx="3309488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en-US" sz="2400" dirty="0">
                <a:latin typeface="Arial" panose="020B0604020202020204" pitchFamily="34" charset="0"/>
              </a:rPr>
              <a:t>Geo-structural Disability</a:t>
            </a: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Total landlocked states worldwide: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43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400" dirty="0"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LLDCs: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32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recognised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by the UN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400" dirty="0">
                <a:latin typeface="Arial" panose="020B0604020202020204" pitchFamily="34" charset="0"/>
              </a:rPr>
              <a:t> Heterogeneous Group: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 16 in Africa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 10 in Asia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 2 in Eastern Europe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 2 in Latin America</a:t>
            </a: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6388830-0380-F958-E461-49274D7C3FC1}"/>
              </a:ext>
            </a:extLst>
          </p:cNvPr>
          <p:cNvSpPr txBox="1"/>
          <p:nvPr/>
        </p:nvSpPr>
        <p:spPr>
          <a:xfrm>
            <a:off x="695864" y="734047"/>
            <a:ext cx="3416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2400" b="1" dirty="0"/>
              <a:t>Who are </a:t>
            </a:r>
            <a:r>
              <a:rPr lang="es-ES" sz="2400" b="1" dirty="0" err="1"/>
              <a:t>the</a:t>
            </a:r>
            <a:r>
              <a:rPr lang="es-ES" sz="2400" b="1" dirty="0"/>
              <a:t> </a:t>
            </a:r>
            <a:r>
              <a:rPr lang="es-ES" sz="2400" b="1" dirty="0" err="1"/>
              <a:t>LLDCs</a:t>
            </a:r>
            <a:r>
              <a:rPr lang="es-ES" sz="2400" b="1" dirty="0"/>
              <a:t>?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5324655-2067-C693-574D-7C7391C321BD}"/>
              </a:ext>
            </a:extLst>
          </p:cNvPr>
          <p:cNvSpPr/>
          <p:nvPr/>
        </p:nvSpPr>
        <p:spPr>
          <a:xfrm>
            <a:off x="11375473" y="41549"/>
            <a:ext cx="566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1A486D8-E1EE-6B2D-1970-933C7A6F1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835" y="1120676"/>
            <a:ext cx="8401111" cy="446348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92B810-0771-6B24-3D7F-3016735E9461}"/>
              </a:ext>
            </a:extLst>
          </p:cNvPr>
          <p:cNvSpPr txBox="1"/>
          <p:nvPr/>
        </p:nvSpPr>
        <p:spPr>
          <a:xfrm>
            <a:off x="9647299" y="5601462"/>
            <a:ext cx="2313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</a:t>
            </a:r>
            <a:r>
              <a:rPr lang="en-US" dirty="0"/>
              <a:t>UNCTAD 2026</a:t>
            </a:r>
          </a:p>
        </p:txBody>
      </p:sp>
    </p:spTree>
    <p:extLst>
      <p:ext uri="{BB962C8B-B14F-4D97-AF65-F5344CB8AC3E}">
        <p14:creationId xmlns:p14="http://schemas.microsoft.com/office/powerpoint/2010/main" val="2711590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Text 1"/>
          <p:cNvSpPr/>
          <p:nvPr/>
        </p:nvSpPr>
        <p:spPr>
          <a:xfrm>
            <a:off x="566928" y="658368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LLDCs face distinct geographic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and structural constraints to development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85216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/>
                <a:ea typeface="+mn-ea"/>
                <a:cs typeface="+mn-cs"/>
              </a:rPr>
              <a:t>The disadvantage is cumulative and cause-effect driven:</a:t>
            </a:r>
          </a:p>
        </p:txBody>
      </p:sp>
      <p:sp>
        <p:nvSpPr>
          <p:cNvPr id="5" name="Shape 3"/>
          <p:cNvSpPr/>
          <p:nvPr/>
        </p:nvSpPr>
        <p:spPr>
          <a:xfrm>
            <a:off x="621792" y="1828800"/>
            <a:ext cx="2057400" cy="1143000"/>
          </a:xfrm>
          <a:prstGeom prst="chevron">
            <a:avLst/>
          </a:prstGeom>
          <a:solidFill>
            <a:srgbClr val="D9EEF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964326" y="2176272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NO DIRECT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SEA ACCESS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907792" y="1828800"/>
            <a:ext cx="2057400" cy="1143000"/>
          </a:xfrm>
          <a:prstGeom prst="chevron">
            <a:avLst/>
          </a:prstGeom>
          <a:solidFill>
            <a:srgbClr val="D9EEF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3264840" y="2176272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TRANSIT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DEPENDENCE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193792" y="1828800"/>
            <a:ext cx="2057400" cy="1143000"/>
          </a:xfrm>
          <a:prstGeom prst="chevron">
            <a:avLst/>
          </a:prstGeom>
          <a:solidFill>
            <a:srgbClr val="7BC9E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565354" y="2176272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TIME, COST &amp;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UNCERTAINTY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421736" y="1828800"/>
            <a:ext cx="2115456" cy="1143000"/>
          </a:xfrm>
          <a:prstGeom prst="chevron">
            <a:avLst/>
          </a:prstGeom>
          <a:solidFill>
            <a:srgbClr val="7BC9E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909410" y="2176272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LOWER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COMPETITIVENESS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707736" y="1828800"/>
            <a:ext cx="2115456" cy="1143000"/>
          </a:xfrm>
          <a:prstGeom prst="chevron">
            <a:avLst/>
          </a:prstGeom>
          <a:solidFill>
            <a:srgbClr val="123B5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49840" y="2203704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CONSTRAINED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TRANSFORMATION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04672" y="3822192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9ED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34 days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77824" y="4443984"/>
            <a:ext cx="1865376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Time for goods to get from arrival port to delivery on average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944368" y="3822192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D9A44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+63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D9A44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017520" y="4443984"/>
            <a:ext cx="1865376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7313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Export logistics costs vs coastal peers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084064" y="3822192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BA5A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+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BA5A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75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BA5A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157216" y="4443984"/>
            <a:ext cx="1865376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7313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Import log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7313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istics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7313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costs vs transit peers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223760" y="3822192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BA5A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82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BA5A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296912" y="4443984"/>
            <a:ext cx="1865376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Exports concentrated in primary commodities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9363456" y="3822192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D8C7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-19%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9436608" y="4443984"/>
            <a:ext cx="1865376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Lower scores on Human Development Indexes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6717E"/>
                </a:solidFill>
                <a:latin typeface="Aptos"/>
                <a:ea typeface="Aptos"/>
                <a:cs typeface="Apto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56717E"/>
                </a:solidFill>
                <a:effectLst/>
                <a:uLnTx/>
                <a:uFillTx/>
                <a:latin typeface="Apto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56717E"/>
              </a:solidFill>
              <a:effectLst/>
              <a:uLnTx/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CA00276-1F9B-0C53-C075-32C7CA2D2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668" y="205944"/>
            <a:ext cx="4525993" cy="6446111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9048FA0-542B-C923-D63E-FBD684F81980}"/>
              </a:ext>
            </a:extLst>
          </p:cNvPr>
          <p:cNvSpPr/>
          <p:nvPr/>
        </p:nvSpPr>
        <p:spPr>
          <a:xfrm>
            <a:off x="11375473" y="41549"/>
            <a:ext cx="566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A8902ACB-3CB6-7BA4-1F51-A6E3A9B036C0}"/>
              </a:ext>
            </a:extLst>
          </p:cNvPr>
          <p:cNvGrpSpPr/>
          <p:nvPr/>
        </p:nvGrpSpPr>
        <p:grpSpPr>
          <a:xfrm>
            <a:off x="5965453" y="1811834"/>
            <a:ext cx="5623560" cy="4023360"/>
            <a:chOff x="640080" y="1783080"/>
            <a:chExt cx="5623560" cy="4023360"/>
          </a:xfrm>
        </p:grpSpPr>
        <p:sp>
          <p:nvSpPr>
            <p:cNvPr id="9" name="Shape 3">
              <a:extLst>
                <a:ext uri="{FF2B5EF4-FFF2-40B4-BE49-F238E27FC236}">
                  <a16:creationId xmlns:a16="http://schemas.microsoft.com/office/drawing/2014/main" id="{B2EAD4D7-3EE3-7A8E-AE08-EB0D2F64EDC9}"/>
                </a:ext>
              </a:extLst>
            </p:cNvPr>
            <p:cNvSpPr/>
            <p:nvPr/>
          </p:nvSpPr>
          <p:spPr>
            <a:xfrm>
              <a:off x="640080" y="1783080"/>
              <a:ext cx="5623560" cy="4023360"/>
            </a:xfrm>
            <a:prstGeom prst="roundRect">
              <a:avLst>
                <a:gd name="adj" fmla="val 1591"/>
              </a:avLst>
            </a:prstGeom>
            <a:solidFill>
              <a:srgbClr val="FFFFFF"/>
            </a:solidFill>
            <a:ln w="12700">
              <a:solidFill>
                <a:srgbClr val="D4E0E5"/>
              </a:solidFill>
              <a:prstDash val="solid"/>
            </a:ln>
            <a:effectLst>
              <a:outerShdw blurRad="19050" dist="508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1" name="Shape 4">
              <a:extLst>
                <a:ext uri="{FF2B5EF4-FFF2-40B4-BE49-F238E27FC236}">
                  <a16:creationId xmlns:a16="http://schemas.microsoft.com/office/drawing/2014/main" id="{C16E552B-15DF-3406-CE77-225EF79F5138}"/>
                </a:ext>
              </a:extLst>
            </p:cNvPr>
            <p:cNvSpPr/>
            <p:nvPr/>
          </p:nvSpPr>
          <p:spPr>
            <a:xfrm>
              <a:off x="941832" y="2093976"/>
              <a:ext cx="384048" cy="384048"/>
            </a:xfrm>
            <a:prstGeom prst="ellipse">
              <a:avLst/>
            </a:prstGeom>
            <a:solidFill>
              <a:srgbClr val="009EDB"/>
            </a:solidFill>
            <a:ln w="12700">
              <a:solidFill>
                <a:srgbClr val="009EDB"/>
              </a:solidFill>
              <a:prstDash val="soli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2" name="Text 5">
              <a:extLst>
                <a:ext uri="{FF2B5EF4-FFF2-40B4-BE49-F238E27FC236}">
                  <a16:creationId xmlns:a16="http://schemas.microsoft.com/office/drawing/2014/main" id="{A434F735-BC40-3C5B-1C26-E7FDFD74861A}"/>
                </a:ext>
              </a:extLst>
            </p:cNvPr>
            <p:cNvSpPr/>
            <p:nvPr/>
          </p:nvSpPr>
          <p:spPr>
            <a:xfrm>
              <a:off x="941832" y="2167128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1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3" name="Text 6">
              <a:extLst>
                <a:ext uri="{FF2B5EF4-FFF2-40B4-BE49-F238E27FC236}">
                  <a16:creationId xmlns:a16="http://schemas.microsoft.com/office/drawing/2014/main" id="{423098B8-8312-A50D-F950-6FABD84F1153}"/>
                </a:ext>
              </a:extLst>
            </p:cNvPr>
            <p:cNvSpPr/>
            <p:nvPr/>
          </p:nvSpPr>
          <p:spPr>
            <a:xfrm>
              <a:off x="1481328" y="2146300"/>
              <a:ext cx="123444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123B56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193 MEMBER STATES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4" name="Text 7">
              <a:extLst>
                <a:ext uri="{FF2B5EF4-FFF2-40B4-BE49-F238E27FC236}">
                  <a16:creationId xmlns:a16="http://schemas.microsoft.com/office/drawing/2014/main" id="{E3B5786A-DC29-B034-5A60-83F3BE2A3FB7}"/>
                </a:ext>
              </a:extLst>
            </p:cNvPr>
            <p:cNvSpPr/>
            <p:nvPr/>
          </p:nvSpPr>
          <p:spPr>
            <a:xfrm>
              <a:off x="2670048" y="2057400"/>
              <a:ext cx="315468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7313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Commitments by all member states including development partners, transit countries and LLDCs</a:t>
              </a:r>
            </a:p>
          </p:txBody>
        </p:sp>
        <p:sp>
          <p:nvSpPr>
            <p:cNvPr id="15" name="Shape 8">
              <a:extLst>
                <a:ext uri="{FF2B5EF4-FFF2-40B4-BE49-F238E27FC236}">
                  <a16:creationId xmlns:a16="http://schemas.microsoft.com/office/drawing/2014/main" id="{CAD057C0-4D9F-B90B-AADD-A4BFED100B04}"/>
                </a:ext>
              </a:extLst>
            </p:cNvPr>
            <p:cNvSpPr/>
            <p:nvPr/>
          </p:nvSpPr>
          <p:spPr>
            <a:xfrm>
              <a:off x="941832" y="2962656"/>
              <a:ext cx="384048" cy="384048"/>
            </a:xfrm>
            <a:prstGeom prst="ellipse">
              <a:avLst/>
            </a:prstGeom>
            <a:solidFill>
              <a:srgbClr val="009EDB"/>
            </a:solidFill>
            <a:ln w="12700">
              <a:solidFill>
                <a:srgbClr val="009EDB"/>
              </a:solidFill>
              <a:prstDash val="soli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6" name="Text 9">
              <a:extLst>
                <a:ext uri="{FF2B5EF4-FFF2-40B4-BE49-F238E27FC236}">
                  <a16:creationId xmlns:a16="http://schemas.microsoft.com/office/drawing/2014/main" id="{0B1CD32B-17BF-134B-E439-3DDF38BE217C}"/>
                </a:ext>
              </a:extLst>
            </p:cNvPr>
            <p:cNvSpPr/>
            <p:nvPr/>
          </p:nvSpPr>
          <p:spPr>
            <a:xfrm>
              <a:off x="941832" y="3035808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2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7" name="Text 10">
              <a:extLst>
                <a:ext uri="{FF2B5EF4-FFF2-40B4-BE49-F238E27FC236}">
                  <a16:creationId xmlns:a16="http://schemas.microsoft.com/office/drawing/2014/main" id="{74FB3E99-82B6-8C70-60D4-7CBD4EA8F91D}"/>
                </a:ext>
              </a:extLst>
            </p:cNvPr>
            <p:cNvSpPr/>
            <p:nvPr/>
          </p:nvSpPr>
          <p:spPr>
            <a:xfrm>
              <a:off x="1481328" y="2926080"/>
              <a:ext cx="123444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123B56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NEGOTIATED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8" name="Text 11">
              <a:extLst>
                <a:ext uri="{FF2B5EF4-FFF2-40B4-BE49-F238E27FC236}">
                  <a16:creationId xmlns:a16="http://schemas.microsoft.com/office/drawing/2014/main" id="{5AC48E84-D4A5-7A0D-2346-92671FFFDA9D}"/>
                </a:ext>
              </a:extLst>
            </p:cNvPr>
            <p:cNvSpPr/>
            <p:nvPr/>
          </p:nvSpPr>
          <p:spPr>
            <a:xfrm>
              <a:off x="2670048" y="2673093"/>
              <a:ext cx="3154680" cy="118872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7313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Formally negotiated through 40 intersessional, paragraph-by-paragraph reading, and committee sessions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9" name="Shape 12">
              <a:extLst>
                <a:ext uri="{FF2B5EF4-FFF2-40B4-BE49-F238E27FC236}">
                  <a16:creationId xmlns:a16="http://schemas.microsoft.com/office/drawing/2014/main" id="{DA7E68DC-D0D7-B1DF-5866-BE12B79D9319}"/>
                </a:ext>
              </a:extLst>
            </p:cNvPr>
            <p:cNvSpPr/>
            <p:nvPr/>
          </p:nvSpPr>
          <p:spPr>
            <a:xfrm>
              <a:off x="941832" y="3831336"/>
              <a:ext cx="384048" cy="384048"/>
            </a:xfrm>
            <a:prstGeom prst="ellipse">
              <a:avLst/>
            </a:prstGeom>
            <a:solidFill>
              <a:srgbClr val="009EDB"/>
            </a:solidFill>
            <a:ln w="12700">
              <a:solidFill>
                <a:srgbClr val="009EDB"/>
              </a:solidFill>
              <a:prstDash val="soli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0" name="Text 13">
              <a:extLst>
                <a:ext uri="{FF2B5EF4-FFF2-40B4-BE49-F238E27FC236}">
                  <a16:creationId xmlns:a16="http://schemas.microsoft.com/office/drawing/2014/main" id="{FEEDC049-3579-0F9B-4362-176567B4641E}"/>
                </a:ext>
              </a:extLst>
            </p:cNvPr>
            <p:cNvSpPr/>
            <p:nvPr/>
          </p:nvSpPr>
          <p:spPr>
            <a:xfrm>
              <a:off x="941832" y="3904488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3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1" name="Text 14">
              <a:extLst>
                <a:ext uri="{FF2B5EF4-FFF2-40B4-BE49-F238E27FC236}">
                  <a16:creationId xmlns:a16="http://schemas.microsoft.com/office/drawing/2014/main" id="{750957EB-FD6A-0EE0-EEFB-8CA4B03E47CE}"/>
                </a:ext>
              </a:extLst>
            </p:cNvPr>
            <p:cNvSpPr/>
            <p:nvPr/>
          </p:nvSpPr>
          <p:spPr>
            <a:xfrm>
              <a:off x="1481328" y="3794760"/>
              <a:ext cx="123444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123B56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CONSENSUS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2" name="Text 15">
              <a:extLst>
                <a:ext uri="{FF2B5EF4-FFF2-40B4-BE49-F238E27FC236}">
                  <a16:creationId xmlns:a16="http://schemas.microsoft.com/office/drawing/2014/main" id="{1590B455-C297-4C4F-38CE-D844F6F38864}"/>
                </a:ext>
              </a:extLst>
            </p:cNvPr>
            <p:cNvSpPr/>
            <p:nvPr/>
          </p:nvSpPr>
          <p:spPr>
            <a:xfrm>
              <a:off x="2670048" y="3794760"/>
              <a:ext cx="315468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7313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Embodies agreement from all member states, without need for a vote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3" name="Shape 16">
              <a:extLst>
                <a:ext uri="{FF2B5EF4-FFF2-40B4-BE49-F238E27FC236}">
                  <a16:creationId xmlns:a16="http://schemas.microsoft.com/office/drawing/2014/main" id="{D408FD3D-A5EA-555E-A90F-9D6F58C1F6D9}"/>
                </a:ext>
              </a:extLst>
            </p:cNvPr>
            <p:cNvSpPr/>
            <p:nvPr/>
          </p:nvSpPr>
          <p:spPr>
            <a:xfrm>
              <a:off x="941832" y="4700016"/>
              <a:ext cx="384048" cy="384048"/>
            </a:xfrm>
            <a:prstGeom prst="ellipse">
              <a:avLst/>
            </a:prstGeom>
            <a:solidFill>
              <a:srgbClr val="D9A441"/>
            </a:solidFill>
            <a:ln w="12700">
              <a:solidFill>
                <a:srgbClr val="D9A441"/>
              </a:solidFill>
              <a:prstDash val="soli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4" name="Text 17">
              <a:extLst>
                <a:ext uri="{FF2B5EF4-FFF2-40B4-BE49-F238E27FC236}">
                  <a16:creationId xmlns:a16="http://schemas.microsoft.com/office/drawing/2014/main" id="{15439E74-2F35-C2D4-9817-7855391010FB}"/>
                </a:ext>
              </a:extLst>
            </p:cNvPr>
            <p:cNvSpPr/>
            <p:nvPr/>
          </p:nvSpPr>
          <p:spPr>
            <a:xfrm>
              <a:off x="941832" y="4773168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4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5" name="Text 18">
              <a:extLst>
                <a:ext uri="{FF2B5EF4-FFF2-40B4-BE49-F238E27FC236}">
                  <a16:creationId xmlns:a16="http://schemas.microsoft.com/office/drawing/2014/main" id="{C340D115-30EE-CE91-241A-68041D213B70}"/>
                </a:ext>
              </a:extLst>
            </p:cNvPr>
            <p:cNvSpPr/>
            <p:nvPr/>
          </p:nvSpPr>
          <p:spPr>
            <a:xfrm>
              <a:off x="1481328" y="4663440"/>
              <a:ext cx="123444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123B56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LEGITIMACY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6" name="Text 19">
              <a:extLst>
                <a:ext uri="{FF2B5EF4-FFF2-40B4-BE49-F238E27FC236}">
                  <a16:creationId xmlns:a16="http://schemas.microsoft.com/office/drawing/2014/main" id="{6E1465E5-2269-383A-1AE4-4FA3AA3F77EA}"/>
                </a:ext>
              </a:extLst>
            </p:cNvPr>
            <p:cNvSpPr/>
            <p:nvPr/>
          </p:nvSpPr>
          <p:spPr>
            <a:xfrm>
              <a:off x="2670048" y="4663440"/>
              <a:ext cx="315468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fontScale="92500" lnSpcReduction="2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7313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A principled multilateral recognition of LLDC challenges and solutions in ‘agreed language’, reflecting solidified </a:t>
              </a: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rgbClr val="17313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UN policy </a:t>
              </a:r>
              <a:endPara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1173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Text 1"/>
          <p:cNvSpPr/>
          <p:nvPr/>
        </p:nvSpPr>
        <p:spPr>
          <a:xfrm>
            <a:off x="566928" y="658368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One integrated agenda. Five mutually reinforcing priorities. Multiple linkages.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67512" y="1938528"/>
            <a:ext cx="1984248" cy="3429000"/>
          </a:xfrm>
          <a:prstGeom prst="roundRect">
            <a:avLst>
              <a:gd name="adj" fmla="val 2765"/>
            </a:avLst>
          </a:prstGeom>
          <a:solidFill>
            <a:srgbClr val="FFFFFF"/>
          </a:solidFill>
          <a:ln w="12700">
            <a:solidFill>
              <a:srgbClr val="C9D8DF"/>
            </a:solidFill>
            <a:prstDash val="solid"/>
          </a:ln>
          <a:effectLst>
            <a:outerShdw blurRad="1397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832104" y="214884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9ED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01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832104" y="2743200"/>
            <a:ext cx="16642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Structural transformation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832104" y="3822192"/>
            <a:ext cx="16642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17313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Science, technology, innovation and productive capacities</a:t>
            </a:r>
          </a:p>
        </p:txBody>
      </p:sp>
      <p:sp>
        <p:nvSpPr>
          <p:cNvPr id="9" name="Shape 7"/>
          <p:cNvSpPr/>
          <p:nvPr/>
        </p:nvSpPr>
        <p:spPr>
          <a:xfrm>
            <a:off x="2953512" y="1942266"/>
            <a:ext cx="1984248" cy="3429000"/>
          </a:xfrm>
          <a:prstGeom prst="roundRect">
            <a:avLst>
              <a:gd name="adj" fmla="val 2765"/>
            </a:avLst>
          </a:prstGeom>
          <a:solidFill>
            <a:srgbClr val="FFFFFF"/>
          </a:solidFill>
          <a:ln w="12700">
            <a:solidFill>
              <a:srgbClr val="C9D8DF"/>
            </a:solidFill>
            <a:prstDash val="solid"/>
          </a:ln>
          <a:effectLst>
            <a:outerShdw blurRad="1397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118104" y="214884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9ED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02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118104" y="2743200"/>
            <a:ext cx="16642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Trade and regional integration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118104" y="3822192"/>
            <a:ext cx="16642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17313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Trade facilitation, diversification and value chains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269994" y="1938528"/>
            <a:ext cx="1984248" cy="3429000"/>
          </a:xfrm>
          <a:prstGeom prst="roundRect">
            <a:avLst>
              <a:gd name="adj" fmla="val 2765"/>
            </a:avLst>
          </a:prstGeom>
          <a:solidFill>
            <a:srgbClr val="FFFFFF"/>
          </a:solidFill>
          <a:ln w="12700">
            <a:solidFill>
              <a:srgbClr val="C9D8DF"/>
            </a:solidFill>
            <a:prstDash val="solid"/>
          </a:ln>
          <a:effectLst>
            <a:outerShdw blurRad="1397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>
              <a:solidFill>
                <a:prstClr val="black"/>
              </a:solidFill>
              <a:latin typeface="Apto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404104" y="214884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03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404104" y="2743200"/>
            <a:ext cx="16642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00" b="1" dirty="0">
                <a:solidFill>
                  <a:srgbClr val="123B56"/>
                </a:solidFill>
                <a:latin typeface="Aptos"/>
              </a:rPr>
              <a:t>Transit, transport and connectivity</a:t>
            </a:r>
          </a:p>
        </p:txBody>
      </p:sp>
      <p:sp>
        <p:nvSpPr>
          <p:cNvPr id="16" name="Text 14"/>
          <p:cNvSpPr/>
          <p:nvPr/>
        </p:nvSpPr>
        <p:spPr>
          <a:xfrm>
            <a:off x="5404104" y="3822192"/>
            <a:ext cx="16642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/>
                <a:ea typeface="+mn-ea"/>
                <a:cs typeface="+mn-cs"/>
              </a:rPr>
              <a:t>Physical, digital and energy </a:t>
            </a:r>
            <a:r>
              <a:rPr lang="en-US" sz="1150" dirty="0">
                <a:solidFill>
                  <a:srgbClr val="17313E"/>
                </a:solidFill>
                <a:latin typeface="Aptos"/>
              </a:rPr>
              <a:t>connectivity</a:t>
            </a:r>
          </a:p>
        </p:txBody>
      </p:sp>
      <p:sp>
        <p:nvSpPr>
          <p:cNvPr id="17" name="Shape 15"/>
          <p:cNvSpPr/>
          <p:nvPr/>
        </p:nvSpPr>
        <p:spPr>
          <a:xfrm>
            <a:off x="7525512" y="1938528"/>
            <a:ext cx="1984248" cy="3429000"/>
          </a:xfrm>
          <a:prstGeom prst="roundRect">
            <a:avLst>
              <a:gd name="adj" fmla="val 2765"/>
            </a:avLst>
          </a:prstGeom>
          <a:solidFill>
            <a:srgbClr val="FFFFFF"/>
          </a:solidFill>
          <a:ln w="12700">
            <a:solidFill>
              <a:srgbClr val="C9D8DF"/>
            </a:solidFill>
            <a:prstDash val="solid"/>
          </a:ln>
          <a:effectLst>
            <a:outerShdw blurRad="1397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690104" y="214884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9ED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04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90104" y="2743200"/>
            <a:ext cx="16642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Resilience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690104" y="3822192"/>
            <a:ext cx="16642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17313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Climate adaptation and disaster-risk reduction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50" dirty="0">
              <a:solidFill>
                <a:srgbClr val="17313E"/>
              </a:solidFill>
              <a:latin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9811512" y="1938528"/>
            <a:ext cx="1984248" cy="3429000"/>
          </a:xfrm>
          <a:prstGeom prst="roundRect">
            <a:avLst>
              <a:gd name="adj" fmla="val 2765"/>
            </a:avLst>
          </a:prstGeom>
          <a:solidFill>
            <a:srgbClr val="FFFFFF"/>
          </a:solidFill>
          <a:ln w="12700">
            <a:solidFill>
              <a:srgbClr val="C9D8DF"/>
            </a:solidFill>
            <a:prstDash val="solid"/>
          </a:ln>
          <a:effectLst>
            <a:outerShdw blurRad="1397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976104" y="214884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9ED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05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9976104" y="2743200"/>
            <a:ext cx="16642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23B5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Means of implementation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9976104" y="3822192"/>
            <a:ext cx="16642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17313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Finance, partnerships, capacity and technology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6717E"/>
                </a:solidFill>
                <a:latin typeface="Aptos"/>
                <a:ea typeface="Aptos"/>
                <a:cs typeface="Apto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56717E"/>
                </a:solidFill>
                <a:effectLst/>
                <a:uLnTx/>
                <a:uFillTx/>
                <a:latin typeface="Apto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56717E"/>
              </a:solidFill>
              <a:effectLst/>
              <a:uLnTx/>
              <a:uFillTx/>
              <a:latin typeface="Aptos"/>
            </a:endParaRPr>
          </a:p>
        </p:txBody>
      </p:sp>
      <p:sp>
        <p:nvSpPr>
          <p:cNvPr id="27" name="Cerrar llave 26">
            <a:extLst>
              <a:ext uri="{FF2B5EF4-FFF2-40B4-BE49-F238E27FC236}">
                <a16:creationId xmlns:a16="http://schemas.microsoft.com/office/drawing/2014/main" id="{9E977667-77F9-4D37-7F00-3AA364740596}"/>
              </a:ext>
            </a:extLst>
          </p:cNvPr>
          <p:cNvSpPr/>
          <p:nvPr/>
        </p:nvSpPr>
        <p:spPr>
          <a:xfrm rot="5400000">
            <a:off x="5900503" y="73465"/>
            <a:ext cx="522002" cy="11382384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227B3F1F-0FE6-51D1-4C92-2460490C1D85}"/>
              </a:ext>
            </a:extLst>
          </p:cNvPr>
          <p:cNvSpPr/>
          <p:nvPr/>
        </p:nvSpPr>
        <p:spPr>
          <a:xfrm>
            <a:off x="1589476" y="5815466"/>
            <a:ext cx="93452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b="1" dirty="0">
                <a:solidFill>
                  <a:srgbClr val="123B56"/>
                </a:solidFill>
                <a:latin typeface="Aptos"/>
              </a:rPr>
              <a:t>Multiple Linkages with the International Agenda </a:t>
            </a:r>
            <a:r>
              <a:rPr lang="en-US" b="1" dirty="0">
                <a:solidFill>
                  <a:srgbClr val="123B56"/>
                </a:solidFill>
                <a:highlight>
                  <a:srgbClr val="FFFF00"/>
                </a:highlight>
                <a:latin typeface="Aptos"/>
              </a:rPr>
              <a:t>NOT A SELF-CONTAINED REGIME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CA00276-1F9B-0C53-C075-32C7CA2D2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668" y="205944"/>
            <a:ext cx="4525993" cy="6446111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9048FA0-542B-C923-D63E-FBD684F81980}"/>
              </a:ext>
            </a:extLst>
          </p:cNvPr>
          <p:cNvSpPr/>
          <p:nvPr/>
        </p:nvSpPr>
        <p:spPr>
          <a:xfrm>
            <a:off x="11375473" y="41549"/>
            <a:ext cx="566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A8902ACB-3CB6-7BA4-1F51-A6E3A9B036C0}"/>
              </a:ext>
            </a:extLst>
          </p:cNvPr>
          <p:cNvGrpSpPr/>
          <p:nvPr/>
        </p:nvGrpSpPr>
        <p:grpSpPr>
          <a:xfrm>
            <a:off x="6096000" y="1075426"/>
            <a:ext cx="5623560" cy="5329111"/>
            <a:chOff x="640080" y="1783080"/>
            <a:chExt cx="5623560" cy="4023360"/>
          </a:xfrm>
        </p:grpSpPr>
        <p:sp>
          <p:nvSpPr>
            <p:cNvPr id="9" name="Shape 3">
              <a:extLst>
                <a:ext uri="{FF2B5EF4-FFF2-40B4-BE49-F238E27FC236}">
                  <a16:creationId xmlns:a16="http://schemas.microsoft.com/office/drawing/2014/main" id="{B2EAD4D7-3EE3-7A8E-AE08-EB0D2F64EDC9}"/>
                </a:ext>
              </a:extLst>
            </p:cNvPr>
            <p:cNvSpPr/>
            <p:nvPr/>
          </p:nvSpPr>
          <p:spPr>
            <a:xfrm>
              <a:off x="640080" y="1783080"/>
              <a:ext cx="5623560" cy="4023360"/>
            </a:xfrm>
            <a:prstGeom prst="roundRect">
              <a:avLst>
                <a:gd name="adj" fmla="val 1591"/>
              </a:avLst>
            </a:prstGeom>
            <a:solidFill>
              <a:srgbClr val="FFFFFF"/>
            </a:solidFill>
            <a:ln w="12700">
              <a:solidFill>
                <a:srgbClr val="D4E0E5"/>
              </a:solidFill>
              <a:prstDash val="solid"/>
            </a:ln>
            <a:effectLst>
              <a:outerShdw blurRad="19050" dist="508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1" name="Shape 4">
              <a:extLst>
                <a:ext uri="{FF2B5EF4-FFF2-40B4-BE49-F238E27FC236}">
                  <a16:creationId xmlns:a16="http://schemas.microsoft.com/office/drawing/2014/main" id="{C16E552B-15DF-3406-CE77-225EF79F5138}"/>
                </a:ext>
              </a:extLst>
            </p:cNvPr>
            <p:cNvSpPr/>
            <p:nvPr/>
          </p:nvSpPr>
          <p:spPr>
            <a:xfrm>
              <a:off x="941832" y="2093976"/>
              <a:ext cx="438912" cy="384047"/>
            </a:xfrm>
            <a:prstGeom prst="ellipse">
              <a:avLst/>
            </a:prstGeom>
            <a:solidFill>
              <a:srgbClr val="009EDB"/>
            </a:solidFill>
            <a:ln w="12700">
              <a:solidFill>
                <a:srgbClr val="009EDB"/>
              </a:solidFill>
              <a:prstDash val="soli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2" name="Text 5">
              <a:extLst>
                <a:ext uri="{FF2B5EF4-FFF2-40B4-BE49-F238E27FC236}">
                  <a16:creationId xmlns:a16="http://schemas.microsoft.com/office/drawing/2014/main" id="{A434F735-BC40-3C5B-1C26-E7FDFD74861A}"/>
                </a:ext>
              </a:extLst>
            </p:cNvPr>
            <p:cNvSpPr/>
            <p:nvPr/>
          </p:nvSpPr>
          <p:spPr>
            <a:xfrm>
              <a:off x="941832" y="2167128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1</a:t>
              </a: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3" name="Text 6">
              <a:extLst>
                <a:ext uri="{FF2B5EF4-FFF2-40B4-BE49-F238E27FC236}">
                  <a16:creationId xmlns:a16="http://schemas.microsoft.com/office/drawing/2014/main" id="{423098B8-8312-A50D-F950-6FABD84F1153}"/>
                </a:ext>
              </a:extLst>
            </p:cNvPr>
            <p:cNvSpPr/>
            <p:nvPr/>
          </p:nvSpPr>
          <p:spPr>
            <a:xfrm>
              <a:off x="1481328" y="2146300"/>
              <a:ext cx="123444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23B56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HLPFoT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4" name="Text 7">
              <a:extLst>
                <a:ext uri="{FF2B5EF4-FFF2-40B4-BE49-F238E27FC236}">
                  <a16:creationId xmlns:a16="http://schemas.microsoft.com/office/drawing/2014/main" id="{E3B5786A-DC29-B034-5A60-83F3BE2A3FB7}"/>
                </a:ext>
              </a:extLst>
            </p:cNvPr>
            <p:cNvSpPr/>
            <p:nvPr/>
          </p:nvSpPr>
          <p:spPr>
            <a:xfrm>
              <a:off x="2670048" y="2057400"/>
              <a:ext cx="315468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7313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The first UN mechanism to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13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systematically examine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7313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the intersection of the law of the sea and international trade law: UNCLOS, GATT, WTO, etc.</a:t>
              </a:r>
            </a:p>
          </p:txBody>
        </p:sp>
        <p:sp>
          <p:nvSpPr>
            <p:cNvPr id="15" name="Shape 8">
              <a:extLst>
                <a:ext uri="{FF2B5EF4-FFF2-40B4-BE49-F238E27FC236}">
                  <a16:creationId xmlns:a16="http://schemas.microsoft.com/office/drawing/2014/main" id="{CAD057C0-4D9F-B90B-AADD-A4BFED100B04}"/>
                </a:ext>
              </a:extLst>
            </p:cNvPr>
            <p:cNvSpPr/>
            <p:nvPr/>
          </p:nvSpPr>
          <p:spPr>
            <a:xfrm>
              <a:off x="941832" y="2962656"/>
              <a:ext cx="384048" cy="384048"/>
            </a:xfrm>
            <a:prstGeom prst="ellipse">
              <a:avLst/>
            </a:prstGeom>
            <a:solidFill>
              <a:srgbClr val="009EDB"/>
            </a:solidFill>
            <a:ln w="12700">
              <a:solidFill>
                <a:srgbClr val="009EDB"/>
              </a:solidFill>
              <a:prstDash val="soli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6" name="Text 9">
              <a:extLst>
                <a:ext uri="{FF2B5EF4-FFF2-40B4-BE49-F238E27FC236}">
                  <a16:creationId xmlns:a16="http://schemas.microsoft.com/office/drawing/2014/main" id="{0B1CD32B-17BF-134B-E439-3DDF38BE217C}"/>
                </a:ext>
              </a:extLst>
            </p:cNvPr>
            <p:cNvSpPr/>
            <p:nvPr/>
          </p:nvSpPr>
          <p:spPr>
            <a:xfrm>
              <a:off x="941832" y="3035808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2</a:t>
              </a: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7" name="Text 10">
              <a:extLst>
                <a:ext uri="{FF2B5EF4-FFF2-40B4-BE49-F238E27FC236}">
                  <a16:creationId xmlns:a16="http://schemas.microsoft.com/office/drawing/2014/main" id="{74FB3E99-82B6-8C70-60D4-7CBD4EA8F91D}"/>
                </a:ext>
              </a:extLst>
            </p:cNvPr>
            <p:cNvSpPr/>
            <p:nvPr/>
          </p:nvSpPr>
          <p:spPr>
            <a:xfrm>
              <a:off x="1458468" y="3005732"/>
              <a:ext cx="123444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23B56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UNFCCC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19" name="Shape 12">
              <a:extLst>
                <a:ext uri="{FF2B5EF4-FFF2-40B4-BE49-F238E27FC236}">
                  <a16:creationId xmlns:a16="http://schemas.microsoft.com/office/drawing/2014/main" id="{DA7E68DC-D0D7-B1DF-5866-BE12B79D9319}"/>
                </a:ext>
              </a:extLst>
            </p:cNvPr>
            <p:cNvSpPr/>
            <p:nvPr/>
          </p:nvSpPr>
          <p:spPr>
            <a:xfrm>
              <a:off x="941832" y="3831336"/>
              <a:ext cx="384048" cy="384048"/>
            </a:xfrm>
            <a:prstGeom prst="ellipse">
              <a:avLst/>
            </a:prstGeom>
            <a:solidFill>
              <a:srgbClr val="009EDB"/>
            </a:solidFill>
            <a:ln w="12700">
              <a:solidFill>
                <a:srgbClr val="009EDB"/>
              </a:solidFill>
              <a:prstDash val="soli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0" name="Text 13">
              <a:extLst>
                <a:ext uri="{FF2B5EF4-FFF2-40B4-BE49-F238E27FC236}">
                  <a16:creationId xmlns:a16="http://schemas.microsoft.com/office/drawing/2014/main" id="{FEEDC049-3579-0F9B-4362-176567B4641E}"/>
                </a:ext>
              </a:extLst>
            </p:cNvPr>
            <p:cNvSpPr/>
            <p:nvPr/>
          </p:nvSpPr>
          <p:spPr>
            <a:xfrm>
              <a:off x="941832" y="3904488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3</a:t>
              </a: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1" name="Text 14">
              <a:extLst>
                <a:ext uri="{FF2B5EF4-FFF2-40B4-BE49-F238E27FC236}">
                  <a16:creationId xmlns:a16="http://schemas.microsoft.com/office/drawing/2014/main" id="{750957EB-FD6A-0EE0-EEFB-8CA4B03E47CE}"/>
                </a:ext>
              </a:extLst>
            </p:cNvPr>
            <p:cNvSpPr/>
            <p:nvPr/>
          </p:nvSpPr>
          <p:spPr>
            <a:xfrm>
              <a:off x="1481328" y="3794760"/>
              <a:ext cx="123444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BBNJ</a:t>
              </a:r>
            </a:p>
          </p:txBody>
        </p:sp>
        <p:sp>
          <p:nvSpPr>
            <p:cNvPr id="22" name="Text 15">
              <a:extLst>
                <a:ext uri="{FF2B5EF4-FFF2-40B4-BE49-F238E27FC236}">
                  <a16:creationId xmlns:a16="http://schemas.microsoft.com/office/drawing/2014/main" id="{1590B455-C297-4C4F-38CE-D844F6F38864}"/>
                </a:ext>
              </a:extLst>
            </p:cNvPr>
            <p:cNvSpPr/>
            <p:nvPr/>
          </p:nvSpPr>
          <p:spPr>
            <a:xfrm>
              <a:off x="2670048" y="3794759"/>
              <a:ext cx="3154680" cy="77724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7313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The Convention’s draft regulatory framework now provides a permanent seat for LLDC on all subsidiary bodies, including Technology Transfer, Capacity Building, and Marine Genetic Resources.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3" name="Shape 16">
              <a:extLst>
                <a:ext uri="{FF2B5EF4-FFF2-40B4-BE49-F238E27FC236}">
                  <a16:creationId xmlns:a16="http://schemas.microsoft.com/office/drawing/2014/main" id="{D408FD3D-A5EA-555E-A90F-9D6F58C1F6D9}"/>
                </a:ext>
              </a:extLst>
            </p:cNvPr>
            <p:cNvSpPr/>
            <p:nvPr/>
          </p:nvSpPr>
          <p:spPr>
            <a:xfrm>
              <a:off x="941832" y="4700016"/>
              <a:ext cx="384048" cy="384048"/>
            </a:xfrm>
            <a:prstGeom prst="ellipse">
              <a:avLst/>
            </a:prstGeom>
            <a:solidFill>
              <a:srgbClr val="D9A441"/>
            </a:solidFill>
            <a:ln w="12700">
              <a:solidFill>
                <a:srgbClr val="D9A441"/>
              </a:solidFill>
              <a:prstDash val="soli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4" name="Text 17">
              <a:extLst>
                <a:ext uri="{FF2B5EF4-FFF2-40B4-BE49-F238E27FC236}">
                  <a16:creationId xmlns:a16="http://schemas.microsoft.com/office/drawing/2014/main" id="{15439E74-2F35-C2D4-9817-7855391010FB}"/>
                </a:ext>
              </a:extLst>
            </p:cNvPr>
            <p:cNvSpPr/>
            <p:nvPr/>
          </p:nvSpPr>
          <p:spPr>
            <a:xfrm>
              <a:off x="941832" y="4773168"/>
              <a:ext cx="384048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4</a:t>
              </a: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5" name="Text 18">
              <a:extLst>
                <a:ext uri="{FF2B5EF4-FFF2-40B4-BE49-F238E27FC236}">
                  <a16:creationId xmlns:a16="http://schemas.microsoft.com/office/drawing/2014/main" id="{C340D115-30EE-CE91-241A-68041D213B70}"/>
                </a:ext>
              </a:extLst>
            </p:cNvPr>
            <p:cNvSpPr/>
            <p:nvPr/>
          </p:nvSpPr>
          <p:spPr>
            <a:xfrm>
              <a:off x="1380744" y="4828032"/>
              <a:ext cx="123444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Thematic Coordinators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dirty="0">
                  <a:solidFill>
                    <a:prstClr val="black"/>
                  </a:solidFill>
                  <a:latin typeface="Aptos"/>
                </a:rPr>
                <a:t>Of the LLDC Group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26" name="Text 19">
              <a:extLst>
                <a:ext uri="{FF2B5EF4-FFF2-40B4-BE49-F238E27FC236}">
                  <a16:creationId xmlns:a16="http://schemas.microsoft.com/office/drawing/2014/main" id="{6E1465E5-2269-383A-1AE4-4FA3AA3F77EA}"/>
                </a:ext>
              </a:extLst>
            </p:cNvPr>
            <p:cNvSpPr/>
            <p:nvPr/>
          </p:nvSpPr>
          <p:spPr>
            <a:xfrm>
              <a:off x="2670048" y="4663440"/>
              <a:ext cx="315468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7313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Transport, Climate Change</a:t>
              </a: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rgbClr val="17313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, Common Heritage of Humankind, 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7313E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and financing, science and technology.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</p:grpSp>
      <p:pic>
        <p:nvPicPr>
          <p:cNvPr id="4098" name="Picture 2">
            <a:extLst>
              <a:ext uri="{FF2B5EF4-FFF2-40B4-BE49-F238E27FC236}">
                <a16:creationId xmlns:a16="http://schemas.microsoft.com/office/drawing/2014/main" id="{60038350-6F20-4C06-F114-0B81274FD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931" y="2488361"/>
            <a:ext cx="2585033" cy="96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C977B97-DDDA-05C6-C126-9790B9303CE7}"/>
              </a:ext>
            </a:extLst>
          </p:cNvPr>
          <p:cNvSpPr txBox="1"/>
          <p:nvPr/>
        </p:nvSpPr>
        <p:spPr>
          <a:xfrm>
            <a:off x="6130606" y="457159"/>
            <a:ext cx="40821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2400" dirty="0" err="1"/>
              <a:t>Thematic</a:t>
            </a:r>
            <a:r>
              <a:rPr lang="es-ES" sz="2400" dirty="0"/>
              <a:t> Agendas </a:t>
            </a:r>
            <a:r>
              <a:rPr lang="es-ES" sz="2400" dirty="0" err="1"/>
              <a:t>of</a:t>
            </a:r>
            <a:r>
              <a:rPr lang="es-ES" sz="2400" dirty="0"/>
              <a:t> </a:t>
            </a:r>
            <a:r>
              <a:rPr lang="es-ES" sz="2400" dirty="0" err="1"/>
              <a:t>LLDCs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87984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3831" y="594796"/>
            <a:ext cx="9720072" cy="1499616"/>
          </a:xfrm>
        </p:spPr>
        <p:txBody>
          <a:bodyPr/>
          <a:lstStyle/>
          <a:p>
            <a:pPr lvl="0"/>
            <a:r>
              <a:rPr lang="es-ES" sz="5400" dirty="0" err="1"/>
              <a:t>Pathway</a:t>
            </a:r>
            <a:r>
              <a:rPr lang="es-ES" sz="5400" dirty="0"/>
              <a:t> </a:t>
            </a:r>
            <a:r>
              <a:rPr lang="es-ES" sz="5400" dirty="0" err="1"/>
              <a:t>for</a:t>
            </a:r>
            <a:r>
              <a:rPr lang="es-ES" sz="5400" dirty="0"/>
              <a:t> </a:t>
            </a:r>
            <a:r>
              <a:rPr lang="es-ES" sz="5400" dirty="0" err="1"/>
              <a:t>implementation</a:t>
            </a:r>
            <a:r>
              <a:rPr lang="es-ES" sz="5400" dirty="0"/>
              <a:t> </a:t>
            </a:r>
            <a:r>
              <a:rPr lang="es-ES" sz="5400" dirty="0" err="1"/>
              <a:t>of</a:t>
            </a:r>
            <a:r>
              <a:rPr lang="es-ES" sz="5400" dirty="0"/>
              <a:t> </a:t>
            </a:r>
            <a:r>
              <a:rPr lang="es-ES" sz="5400" dirty="0" err="1"/>
              <a:t>rights</a:t>
            </a:r>
            <a:endParaRPr lang="es-ES" sz="54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9237262"/>
              </p:ext>
            </p:extLst>
          </p:nvPr>
        </p:nvGraphicFramePr>
        <p:xfrm>
          <a:off x="868332" y="1583522"/>
          <a:ext cx="9452475" cy="4514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166176" y="775576"/>
            <a:ext cx="566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1200" cap="none" spc="0" normalizeH="0" baseline="0" noProof="0" dirty="0">
                <a:ln w="0"/>
                <a:solidFill>
                  <a:srgbClr val="1CADE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4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E304949-E293-5166-CE81-5740FA5CFFD0}"/>
              </a:ext>
            </a:extLst>
          </p:cNvPr>
          <p:cNvSpPr/>
          <p:nvPr/>
        </p:nvSpPr>
        <p:spPr>
          <a:xfrm>
            <a:off x="11375473" y="41549"/>
            <a:ext cx="566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0956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D80A7C-5C0C-4923-ABCD-AF356ED885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CCD80A7C-5C0C-4923-ABCD-AF356ED885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CD0D04-891A-4A58-B34B-5765EBB2DA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68CD0D04-891A-4A58-B34B-5765EBB2DA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43CD7E-DE81-4341-99BE-7DD53FA99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4C43CD7E-DE81-4341-99BE-7DD53FA99D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4AA57E9-65A5-3165-3CA3-287C0943D5A9}"/>
              </a:ext>
            </a:extLst>
          </p:cNvPr>
          <p:cNvSpPr/>
          <p:nvPr/>
        </p:nvSpPr>
        <p:spPr>
          <a:xfrm>
            <a:off x="832266" y="4405071"/>
            <a:ext cx="10746019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Muchas gracias</a:t>
            </a:r>
          </a:p>
          <a:p>
            <a:pPr algn="ctr"/>
            <a:r>
              <a:rPr lang="es-ES" sz="2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More </a:t>
            </a:r>
            <a:r>
              <a:rPr lang="es-ES" sz="24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information</a:t>
            </a:r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https://www.un.org/ohrlls/content/landlocked-developing-countries</a:t>
            </a:r>
          </a:p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Email: </a:t>
            </a:r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2"/>
              </a:rPr>
              <a:t>Franz.zubietamariscal@gmail.com</a:t>
            </a:r>
            <a:endParaRPr lang="es-E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WhatsApp: +44 7825142103</a:t>
            </a:r>
            <a:endParaRPr lang="es-E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39266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513</Words>
  <Application>Microsoft Office PowerPoint</Application>
  <PresentationFormat>Panorámica</PresentationFormat>
  <Paragraphs>101</Paragraphs>
  <Slides>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Aptos</vt:lpstr>
      <vt:lpstr>Arial</vt:lpstr>
      <vt:lpstr>Inter</vt:lpstr>
      <vt:lpstr>Tw Cen MT</vt:lpstr>
      <vt:lpstr>Tw Cen MT Condensed</vt:lpstr>
      <vt:lpstr>Wingdings 3</vt:lpstr>
      <vt:lpstr>Integral</vt:lpstr>
      <vt:lpstr>Office Theme</vt:lpstr>
      <vt:lpstr>The  global agenda of lldcs for the implementation of rights under international law</vt:lpstr>
      <vt:lpstr>4 Key Facts to Enhance  Implementation of Rights: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Pathway for implementation of rights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Franz Jhasmany Zubieta Mariscal</dc:creator>
  <cp:lastModifiedBy>Franz Jhasmany Zubieta Mariscal</cp:lastModifiedBy>
  <cp:revision>6</cp:revision>
  <dcterms:created xsi:type="dcterms:W3CDTF">2026-10-14T14:24:50Z</dcterms:created>
  <dcterms:modified xsi:type="dcterms:W3CDTF">2026-10-15T17:45:45Z</dcterms:modified>
</cp:coreProperties>
</file>