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9"/>
  </p:sldMasterIdLst>
  <p:sldIdLst>
    <p:sldId id="256" r:id="rId10"/>
    <p:sldId id="257" r:id="rId11"/>
    <p:sldId id="258" r:id="rId12"/>
    <p:sldId id="259" r:id="rId13"/>
    <p:sldId id="260" r:id="rId14"/>
    <p:sldId id="271" r:id="rId15"/>
    <p:sldId id="263" r:id="rId16"/>
    <p:sldId id="264" r:id="rId17"/>
    <p:sldId id="272" r:id="rId18"/>
    <p:sldId id="267" r:id="rId19"/>
    <p:sldId id="273" r:id="rId20"/>
    <p:sldId id="274" r:id="rId21"/>
    <p:sldId id="270" r:id="rId22"/>
    <p:sldId id="26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8AEAE6-0DB8-79F7-1BE7-289A92CD28AF}" v="45" dt="2026-07-08T19:33:36.945"/>
    <p1510:client id="{6767EBBE-D972-A628-0898-C80EC515873D}" v="452" dt="2026-07-09T12:51:52.4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429" autoAdjust="0"/>
    <p:restoredTop sz="94660"/>
  </p:normalViewPr>
  <p:slideViewPr>
    <p:cSldViewPr snapToGrid="0">
      <p:cViewPr varScale="1">
        <p:scale>
          <a:sx n="60" d="100"/>
          <a:sy n="60" d="100"/>
        </p:scale>
        <p:origin x="3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customXml" Target="../customXml/item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2.xml"/><Relationship Id="rId24"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6.xml"/><Relationship Id="rId23" Type="http://schemas.openxmlformats.org/officeDocument/2006/relationships/slide" Target="slides/slide14.xml"/><Relationship Id="rId28" Type="http://schemas.microsoft.com/office/2015/10/relationships/revisionInfo" Target="revisionInfo.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customXml" Target="../customXml/item4.xml"/><Relationship Id="rId9" Type="http://schemas.openxmlformats.org/officeDocument/2006/relationships/slideMaster" Target="slideMasters/slideMaster1.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7/17/2026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
        <p:nvSpPr>
          <p:cNvPr id="8" name="TextBox 7">
            <a:extLst>
              <a:ext uri="{FF2B5EF4-FFF2-40B4-BE49-F238E27FC236}">
                <a16:creationId xmlns:a16="http://schemas.microsoft.com/office/drawing/2014/main" id="{2719B478-A62F-7C6B-9EEE-5D28FB65B1EB}"/>
              </a:ext>
            </a:extLst>
          </p:cNvPr>
          <p:cNvSpPr txBox="1"/>
          <p:nvPr>
            <p:extLst>
              <p:ext uri="{1162E1C5-73C7-4A58-AE30-91384D911F3F}">
                <p184:classification xmlns:p184="http://schemas.microsoft.com/office/powerpoint/2018/4/main" val="hdr"/>
              </p:ext>
            </p:extLst>
          </p:nvPr>
        </p:nvSpPr>
        <p:spPr>
          <a:xfrm>
            <a:off x="10340975" y="63500"/>
            <a:ext cx="1812925"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UNCLASSIFIED | NON CLASSIFIÉ</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Effective Control</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t>July 17, 2026</a:t>
            </a:r>
          </a:p>
          <a:p>
            <a:r>
              <a:rPr lang="en-US" dirty="0"/>
              <a:t>Canada &amp; Kingdom of the Netherlands Presentation</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26F2D-3D02-822E-CBC4-193F2BBFD665}"/>
              </a:ext>
            </a:extLst>
          </p:cNvPr>
          <p:cNvSpPr>
            <a:spLocks noGrp="1"/>
          </p:cNvSpPr>
          <p:nvPr>
            <p:ph type="title"/>
          </p:nvPr>
        </p:nvSpPr>
        <p:spPr/>
        <p:txBody>
          <a:bodyPr/>
          <a:lstStyle/>
          <a:p>
            <a:r>
              <a:rPr lang="en-US"/>
              <a:t>UNCLOS Article 148</a:t>
            </a:r>
          </a:p>
        </p:txBody>
      </p:sp>
      <p:sp>
        <p:nvSpPr>
          <p:cNvPr id="3" name="Content Placeholder 2">
            <a:extLst>
              <a:ext uri="{FF2B5EF4-FFF2-40B4-BE49-F238E27FC236}">
                <a16:creationId xmlns:a16="http://schemas.microsoft.com/office/drawing/2014/main" id="{ABCBA5F6-9E37-8AA9-DAEF-83727597433C}"/>
              </a:ext>
            </a:extLst>
          </p:cNvPr>
          <p:cNvSpPr>
            <a:spLocks noGrp="1"/>
          </p:cNvSpPr>
          <p:nvPr>
            <p:ph idx="1"/>
          </p:nvPr>
        </p:nvSpPr>
        <p:spPr/>
        <p:txBody>
          <a:bodyPr vert="horz" lIns="91440" tIns="45720" rIns="91440" bIns="45720" rtlCol="0" anchor="t">
            <a:normAutofit/>
          </a:bodyPr>
          <a:lstStyle/>
          <a:p>
            <a:pPr marL="0" indent="0">
              <a:buNone/>
            </a:pPr>
            <a:r>
              <a:rPr lang="en-US" b="1" dirty="0">
                <a:solidFill>
                  <a:srgbClr val="0070C0"/>
                </a:solidFill>
                <a:ea typeface="+mn-lt"/>
                <a:cs typeface="+mn-lt"/>
              </a:rPr>
              <a:t>The effective participation of developing States in activities in the Area shall be promoted </a:t>
            </a:r>
            <a:r>
              <a:rPr lang="en-US" dirty="0">
                <a:ea typeface="+mn-lt"/>
                <a:cs typeface="+mn-lt"/>
              </a:rPr>
              <a:t>as specifically provided for in this Part, having due regard to their special interests and needs, and in particular to the special need of the land-locked and geographically disadvantaged among them to overcome obstacles arising from their disadvantaged location, including remoteness from the Area and difficulty of access to and from it.</a:t>
            </a:r>
            <a:endParaRPr lang="en-US" dirty="0"/>
          </a:p>
        </p:txBody>
      </p:sp>
    </p:spTree>
    <p:extLst>
      <p:ext uri="{BB962C8B-B14F-4D97-AF65-F5344CB8AC3E}">
        <p14:creationId xmlns:p14="http://schemas.microsoft.com/office/powerpoint/2010/main" val="1584729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6DC57-0D36-0CDB-8FE3-0365E40CAE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BC22DB-076D-8707-2804-4F60676E1EF5}"/>
              </a:ext>
            </a:extLst>
          </p:cNvPr>
          <p:cNvSpPr>
            <a:spLocks noGrp="1"/>
          </p:cNvSpPr>
          <p:nvPr>
            <p:ph type="title"/>
          </p:nvPr>
        </p:nvSpPr>
        <p:spPr/>
        <p:txBody>
          <a:bodyPr/>
          <a:lstStyle/>
          <a:p>
            <a:r>
              <a:rPr lang="en-US" dirty="0"/>
              <a:t>ITLOS 2011 Advisory Opinion</a:t>
            </a:r>
          </a:p>
        </p:txBody>
      </p:sp>
      <p:sp>
        <p:nvSpPr>
          <p:cNvPr id="3" name="Content Placeholder 2">
            <a:extLst>
              <a:ext uri="{FF2B5EF4-FFF2-40B4-BE49-F238E27FC236}">
                <a16:creationId xmlns:a16="http://schemas.microsoft.com/office/drawing/2014/main" id="{906AC74B-A6E8-C51E-87FF-6C5D421C2BAE}"/>
              </a:ext>
            </a:extLst>
          </p:cNvPr>
          <p:cNvSpPr>
            <a:spLocks noGrp="1"/>
          </p:cNvSpPr>
          <p:nvPr>
            <p:ph idx="1"/>
          </p:nvPr>
        </p:nvSpPr>
        <p:spPr/>
        <p:txBody>
          <a:bodyPr vert="horz" lIns="91440" tIns="45720" rIns="91440" bIns="45720" rtlCol="0" anchor="t">
            <a:normAutofit/>
          </a:bodyPr>
          <a:lstStyle/>
          <a:p>
            <a:pPr marL="0" indent="0">
              <a:buNone/>
            </a:pPr>
            <a:r>
              <a:rPr lang="en-US" dirty="0"/>
              <a:t>Paragraph 163. It should be pointed out that the fifth preambular paragraph of the Convention emphasizes that the achievement of the goals of the Convention will “contribute to the realization of a just and equitable international economic order which takes into account the interests and needs of mankind as a whole and, in particular, </a:t>
            </a:r>
            <a:r>
              <a:rPr lang="en-US" b="1" dirty="0">
                <a:solidFill>
                  <a:srgbClr val="0070C0"/>
                </a:solidFill>
              </a:rPr>
              <a:t>the special interests and needs of developing countries</a:t>
            </a:r>
            <a:r>
              <a:rPr lang="en-US" dirty="0"/>
              <a:t>, whether coastal or landlocked”…</a:t>
            </a:r>
          </a:p>
        </p:txBody>
      </p:sp>
    </p:spTree>
    <p:extLst>
      <p:ext uri="{BB962C8B-B14F-4D97-AF65-F5344CB8AC3E}">
        <p14:creationId xmlns:p14="http://schemas.microsoft.com/office/powerpoint/2010/main" val="843943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5C4BF-E56A-F5F1-846B-A853B04B959F}"/>
              </a:ext>
            </a:extLst>
          </p:cNvPr>
          <p:cNvSpPr>
            <a:spLocks noGrp="1"/>
          </p:cNvSpPr>
          <p:nvPr>
            <p:ph type="title"/>
          </p:nvPr>
        </p:nvSpPr>
        <p:spPr/>
        <p:txBody>
          <a:bodyPr/>
          <a:lstStyle/>
          <a:p>
            <a:r>
              <a:rPr lang="en-US" dirty="0"/>
              <a:t>ITLOS 2011 Advisory Opinion</a:t>
            </a:r>
            <a:endParaRPr lang="en-CA" dirty="0"/>
          </a:p>
        </p:txBody>
      </p:sp>
      <p:sp>
        <p:nvSpPr>
          <p:cNvPr id="3" name="Content Placeholder 2">
            <a:extLst>
              <a:ext uri="{FF2B5EF4-FFF2-40B4-BE49-F238E27FC236}">
                <a16:creationId xmlns:a16="http://schemas.microsoft.com/office/drawing/2014/main" id="{DD58CFE5-3F50-5861-6456-77DC93CF84A4}"/>
              </a:ext>
            </a:extLst>
          </p:cNvPr>
          <p:cNvSpPr>
            <a:spLocks noGrp="1"/>
          </p:cNvSpPr>
          <p:nvPr>
            <p:ph idx="1"/>
          </p:nvPr>
        </p:nvSpPr>
        <p:spPr/>
        <p:txBody>
          <a:bodyPr/>
          <a:lstStyle/>
          <a:p>
            <a:pPr marL="0" indent="0">
              <a:buNone/>
            </a:pPr>
            <a:r>
              <a:rPr lang="en-US" dirty="0"/>
              <a:t>Paragraph 163 (cont.)… </a:t>
            </a:r>
            <a:r>
              <a:rPr lang="en-US" b="1" dirty="0">
                <a:solidFill>
                  <a:srgbClr val="0070C0"/>
                </a:solidFill>
              </a:rPr>
              <a:t>These provisions </a:t>
            </a:r>
            <a:r>
              <a:rPr lang="en-US" dirty="0"/>
              <a:t>have the effect of reserving half of the proposed contract areas in </a:t>
            </a:r>
            <a:r>
              <a:rPr lang="en-US" dirty="0" err="1"/>
              <a:t>favour</a:t>
            </a:r>
            <a:r>
              <a:rPr lang="en-US" dirty="0"/>
              <a:t> of the Authority and developing States. Together with those provisions mentioned in paragraph 157, they </a:t>
            </a:r>
            <a:r>
              <a:rPr lang="en-US" b="1" dirty="0">
                <a:solidFill>
                  <a:srgbClr val="0070C0"/>
                </a:solidFill>
              </a:rPr>
              <a:t>require effective implementation with a view to enabling the developing States to participate in deep seabed mining on an equal footing with developed States</a:t>
            </a:r>
            <a:r>
              <a:rPr lang="en-US" dirty="0"/>
              <a:t>. Developing States should receive necessary assistance including training.</a:t>
            </a:r>
            <a:endParaRPr lang="en-CA" dirty="0"/>
          </a:p>
        </p:txBody>
      </p:sp>
    </p:spTree>
    <p:extLst>
      <p:ext uri="{BB962C8B-B14F-4D97-AF65-F5344CB8AC3E}">
        <p14:creationId xmlns:p14="http://schemas.microsoft.com/office/powerpoint/2010/main" val="3002513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DD6EB-6035-FF2F-EABF-77DF71C68D59}"/>
              </a:ext>
            </a:extLst>
          </p:cNvPr>
          <p:cNvSpPr>
            <a:spLocks noGrp="1"/>
          </p:cNvSpPr>
          <p:nvPr>
            <p:ph type="title"/>
          </p:nvPr>
        </p:nvSpPr>
        <p:spPr/>
        <p:txBody>
          <a:bodyPr/>
          <a:lstStyle/>
          <a:p>
            <a:r>
              <a:rPr lang="en-US"/>
              <a:t>1994 Agreement</a:t>
            </a:r>
          </a:p>
        </p:txBody>
      </p:sp>
      <p:sp>
        <p:nvSpPr>
          <p:cNvPr id="3" name="Content Placeholder 2">
            <a:extLst>
              <a:ext uri="{FF2B5EF4-FFF2-40B4-BE49-F238E27FC236}">
                <a16:creationId xmlns:a16="http://schemas.microsoft.com/office/drawing/2014/main" id="{C1654413-6B84-99B4-DDF7-69CC9D2AEFF3}"/>
              </a:ext>
            </a:extLst>
          </p:cNvPr>
          <p:cNvSpPr>
            <a:spLocks noGrp="1"/>
          </p:cNvSpPr>
          <p:nvPr>
            <p:ph idx="1"/>
          </p:nvPr>
        </p:nvSpPr>
        <p:spPr/>
        <p:txBody>
          <a:bodyPr vert="horz" lIns="91440" tIns="45720" rIns="91440" bIns="45720" rtlCol="0" anchor="t">
            <a:normAutofit/>
          </a:bodyPr>
          <a:lstStyle/>
          <a:p>
            <a:pPr marL="0" indent="0">
              <a:buNone/>
            </a:pPr>
            <a:r>
              <a:rPr lang="en-US">
                <a:ea typeface="+mn-lt"/>
                <a:cs typeface="+mn-lt"/>
              </a:rPr>
              <a:t>2(1): </a:t>
            </a:r>
            <a:r>
              <a:rPr lang="en-US">
                <a:latin typeface="Aptos"/>
                <a:cs typeface="Times New Roman"/>
              </a:rPr>
              <a:t>The provisions of this Agreement and Part XI shall be interpreted and applied together as a single instrument. In the event of any inconsistency between this Agreement and Part XI, the provisions of this Agreement shall prevail.</a:t>
            </a:r>
            <a:endParaRPr lang="en-US">
              <a:latin typeface="Aptos"/>
            </a:endParaRPr>
          </a:p>
        </p:txBody>
      </p:sp>
    </p:spTree>
    <p:extLst>
      <p:ext uri="{BB962C8B-B14F-4D97-AF65-F5344CB8AC3E}">
        <p14:creationId xmlns:p14="http://schemas.microsoft.com/office/powerpoint/2010/main" val="3544136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4B69B-F732-8296-7AAC-2EB262696614}"/>
              </a:ext>
            </a:extLst>
          </p:cNvPr>
          <p:cNvSpPr>
            <a:spLocks noGrp="1"/>
          </p:cNvSpPr>
          <p:nvPr>
            <p:ph type="title"/>
          </p:nvPr>
        </p:nvSpPr>
        <p:spPr/>
        <p:txBody>
          <a:bodyPr/>
          <a:lstStyle/>
          <a:p>
            <a:r>
              <a:rPr lang="en-US"/>
              <a:t>2011 ITLOS Advisory Opinion</a:t>
            </a:r>
          </a:p>
        </p:txBody>
      </p:sp>
      <p:sp>
        <p:nvSpPr>
          <p:cNvPr id="3" name="Content Placeholder 2">
            <a:extLst>
              <a:ext uri="{FF2B5EF4-FFF2-40B4-BE49-F238E27FC236}">
                <a16:creationId xmlns:a16="http://schemas.microsoft.com/office/drawing/2014/main" id="{EFDC96CC-29FC-8C40-78F6-536667E38C60}"/>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Para 78 : </a:t>
            </a:r>
            <a:r>
              <a:rPr lang="en-US" b="1" dirty="0">
                <a:solidFill>
                  <a:srgbClr val="0070C0"/>
                </a:solidFill>
                <a:ea typeface="+mn-lt"/>
                <a:cs typeface="+mn-lt"/>
              </a:rPr>
              <a:t>No provision of the Convention imposes an obligation on a State Party to sponsor an entity that holds its nationality or is controlled by it or by its nationals</a:t>
            </a:r>
            <a:r>
              <a:rPr lang="en-US" dirty="0">
                <a:solidFill>
                  <a:srgbClr val="0070C0"/>
                </a:solidFill>
                <a:ea typeface="+mn-lt"/>
                <a:cs typeface="+mn-lt"/>
              </a:rPr>
              <a:t>. </a:t>
            </a:r>
            <a:r>
              <a:rPr lang="en-US" dirty="0">
                <a:ea typeface="+mn-lt"/>
                <a:cs typeface="+mn-lt"/>
              </a:rPr>
              <a:t>As the Convention does not consider the links of nationality and effective control sufficient to obtain the result that the contractor conforms with the Convention and related instruments, it requires a specific act emanating from the will of the State or States of nationality and of effective control. Such act consists in the decision to sponsor.</a:t>
            </a:r>
            <a:endParaRPr lang="en-US" dirty="0"/>
          </a:p>
          <a:p>
            <a:endParaRPr lang="en-US" dirty="0"/>
          </a:p>
        </p:txBody>
      </p:sp>
    </p:spTree>
    <p:extLst>
      <p:ext uri="{BB962C8B-B14F-4D97-AF65-F5344CB8AC3E}">
        <p14:creationId xmlns:p14="http://schemas.microsoft.com/office/powerpoint/2010/main" val="1279714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1BA34-12F1-B266-D7CF-D90789C33937}"/>
              </a:ext>
            </a:extLst>
          </p:cNvPr>
          <p:cNvSpPr>
            <a:spLocks noGrp="1"/>
          </p:cNvSpPr>
          <p:nvPr>
            <p:ph type="title"/>
          </p:nvPr>
        </p:nvSpPr>
        <p:spPr/>
        <p:txBody>
          <a:bodyPr/>
          <a:lstStyle/>
          <a:p>
            <a:r>
              <a:rPr lang="en-US"/>
              <a:t>UNCLOS Article 153(2)</a:t>
            </a:r>
          </a:p>
        </p:txBody>
      </p:sp>
      <p:sp>
        <p:nvSpPr>
          <p:cNvPr id="3" name="Content Placeholder 2">
            <a:extLst>
              <a:ext uri="{FF2B5EF4-FFF2-40B4-BE49-F238E27FC236}">
                <a16:creationId xmlns:a16="http://schemas.microsoft.com/office/drawing/2014/main" id="{5A818B7A-E1F1-B36A-0E64-3E91FF16B610}"/>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2. </a:t>
            </a:r>
            <a:r>
              <a:rPr lang="en-US" b="1" dirty="0">
                <a:solidFill>
                  <a:srgbClr val="0070C0"/>
                </a:solidFill>
                <a:ea typeface="+mn-lt"/>
                <a:cs typeface="+mn-lt"/>
              </a:rPr>
              <a:t>Activities in the Area shall be carried out </a:t>
            </a:r>
            <a:r>
              <a:rPr lang="en-US" dirty="0">
                <a:ea typeface="+mn-lt"/>
                <a:cs typeface="+mn-lt"/>
              </a:rPr>
              <a:t>as prescribed in paragraph 3 </a:t>
            </a:r>
            <a:r>
              <a:rPr lang="en-US" b="1" dirty="0">
                <a:solidFill>
                  <a:srgbClr val="0070C0"/>
                </a:solidFill>
                <a:ea typeface="+mn-lt"/>
                <a:cs typeface="+mn-lt"/>
              </a:rPr>
              <a:t>by</a:t>
            </a:r>
            <a:r>
              <a:rPr lang="en-US" dirty="0">
                <a:ea typeface="+mn-lt"/>
                <a:cs typeface="+mn-lt"/>
              </a:rPr>
              <a:t>: </a:t>
            </a:r>
          </a:p>
          <a:p>
            <a:pPr marL="0" indent="0">
              <a:buNone/>
            </a:pPr>
            <a:r>
              <a:rPr lang="en-US" dirty="0">
                <a:ea typeface="+mn-lt"/>
                <a:cs typeface="+mn-lt"/>
              </a:rPr>
              <a:t>(a) the Enterprise, and </a:t>
            </a:r>
          </a:p>
          <a:p>
            <a:pPr marL="0" indent="0">
              <a:buNone/>
            </a:pPr>
            <a:r>
              <a:rPr lang="en-US" dirty="0">
                <a:ea typeface="+mn-lt"/>
                <a:cs typeface="+mn-lt"/>
              </a:rPr>
              <a:t>(b) in association with the Authority by </a:t>
            </a:r>
            <a:r>
              <a:rPr lang="en-US" b="1" dirty="0">
                <a:solidFill>
                  <a:srgbClr val="0070C0"/>
                </a:solidFill>
                <a:ea typeface="+mn-lt"/>
                <a:cs typeface="+mn-lt"/>
              </a:rPr>
              <a:t>States Parties, or state enterprises or natural or juridical persons which possess the nationality of States Parties or are effectively controlled by them or their nationals, when sponsored by such States</a:t>
            </a:r>
            <a:r>
              <a:rPr lang="en-US" dirty="0">
                <a:ea typeface="+mn-lt"/>
                <a:cs typeface="+mn-lt"/>
              </a:rPr>
              <a:t>, or any group of the foregoing which meets the requirements provided in this Part and in Annex III.</a:t>
            </a:r>
            <a:endParaRPr lang="en-US" dirty="0"/>
          </a:p>
        </p:txBody>
      </p:sp>
    </p:spTree>
    <p:extLst>
      <p:ext uri="{BB962C8B-B14F-4D97-AF65-F5344CB8AC3E}">
        <p14:creationId xmlns:p14="http://schemas.microsoft.com/office/powerpoint/2010/main" val="3108151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193DF-735B-8A56-F165-8D3821C1691B}"/>
              </a:ext>
            </a:extLst>
          </p:cNvPr>
          <p:cNvSpPr>
            <a:spLocks noGrp="1"/>
          </p:cNvSpPr>
          <p:nvPr>
            <p:ph type="title"/>
          </p:nvPr>
        </p:nvSpPr>
        <p:spPr/>
        <p:txBody>
          <a:bodyPr/>
          <a:lstStyle/>
          <a:p>
            <a:r>
              <a:rPr lang="en-US"/>
              <a:t>UNCLOS Annex III Article 4(3)</a:t>
            </a:r>
          </a:p>
        </p:txBody>
      </p:sp>
      <p:sp>
        <p:nvSpPr>
          <p:cNvPr id="3" name="Content Placeholder 2">
            <a:extLst>
              <a:ext uri="{FF2B5EF4-FFF2-40B4-BE49-F238E27FC236}">
                <a16:creationId xmlns:a16="http://schemas.microsoft.com/office/drawing/2014/main" id="{9823EBC2-DB44-6F84-D0F7-0EF0709A5E28}"/>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3.</a:t>
            </a:r>
            <a:r>
              <a:rPr lang="en-US" b="1" dirty="0">
                <a:solidFill>
                  <a:srgbClr val="000000"/>
                </a:solidFill>
                <a:ea typeface="+mn-lt"/>
                <a:cs typeface="+mn-lt"/>
              </a:rPr>
              <a:t> </a:t>
            </a:r>
            <a:r>
              <a:rPr lang="en-US" b="1" dirty="0">
                <a:solidFill>
                  <a:srgbClr val="0070C0"/>
                </a:solidFill>
                <a:ea typeface="+mn-lt"/>
                <a:cs typeface="+mn-lt"/>
              </a:rPr>
              <a:t>Each applicant shall be sponsored by the State Party of which it is a national </a:t>
            </a:r>
            <a:r>
              <a:rPr lang="en-US" dirty="0">
                <a:ea typeface="+mn-lt"/>
                <a:cs typeface="+mn-lt"/>
              </a:rPr>
              <a:t>unless the applicant has more than one nationality, as in the case of a partnership or consortium of entities from several States, in which event all States Parties involved shall sponsor the application, or</a:t>
            </a:r>
            <a:r>
              <a:rPr lang="en-US" b="1" dirty="0">
                <a:solidFill>
                  <a:srgbClr val="0070C0"/>
                </a:solidFill>
                <a:ea typeface="+mn-lt"/>
                <a:cs typeface="+mn-lt"/>
              </a:rPr>
              <a:t> unless the applicant is effectively controlled by another State Party or its nationals, in which event both States Parties shall sponsor the application</a:t>
            </a:r>
            <a:r>
              <a:rPr lang="en-US" dirty="0">
                <a:solidFill>
                  <a:srgbClr val="0070C0"/>
                </a:solidFill>
                <a:ea typeface="+mn-lt"/>
                <a:cs typeface="+mn-lt"/>
              </a:rPr>
              <a:t>.</a:t>
            </a:r>
            <a:r>
              <a:rPr lang="en-US" dirty="0">
                <a:ea typeface="+mn-lt"/>
                <a:cs typeface="+mn-lt"/>
              </a:rPr>
              <a:t> The criteria and procedures for implementation of the sponsorship requirements shall be set forth in the rules, regulations and procedures of the Authority.</a:t>
            </a:r>
          </a:p>
        </p:txBody>
      </p:sp>
    </p:spTree>
    <p:extLst>
      <p:ext uri="{BB962C8B-B14F-4D97-AF65-F5344CB8AC3E}">
        <p14:creationId xmlns:p14="http://schemas.microsoft.com/office/powerpoint/2010/main" val="3029757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64C13-6D6E-C644-3C5C-B4C9655B3B84}"/>
              </a:ext>
            </a:extLst>
          </p:cNvPr>
          <p:cNvSpPr>
            <a:spLocks noGrp="1"/>
          </p:cNvSpPr>
          <p:nvPr>
            <p:ph type="title"/>
          </p:nvPr>
        </p:nvSpPr>
        <p:spPr/>
        <p:txBody>
          <a:bodyPr/>
          <a:lstStyle/>
          <a:p>
            <a:r>
              <a:rPr lang="en-US"/>
              <a:t>UNCLOS Annex III article 9(4)</a:t>
            </a:r>
          </a:p>
        </p:txBody>
      </p:sp>
      <p:sp>
        <p:nvSpPr>
          <p:cNvPr id="3" name="Content Placeholder 2">
            <a:extLst>
              <a:ext uri="{FF2B5EF4-FFF2-40B4-BE49-F238E27FC236}">
                <a16:creationId xmlns:a16="http://schemas.microsoft.com/office/drawing/2014/main" id="{C47A8265-7263-E63B-7EBC-D4934DEEBAA1}"/>
              </a:ext>
            </a:extLst>
          </p:cNvPr>
          <p:cNvSpPr>
            <a:spLocks noGrp="1"/>
          </p:cNvSpPr>
          <p:nvPr>
            <p:ph idx="1"/>
          </p:nvPr>
        </p:nvSpPr>
        <p:spPr/>
        <p:txBody>
          <a:bodyPr vert="horz" lIns="91440" tIns="45720" rIns="91440" bIns="45720" rtlCol="0" anchor="t">
            <a:normAutofit/>
          </a:bodyPr>
          <a:lstStyle/>
          <a:p>
            <a:pPr marL="0" indent="0">
              <a:buNone/>
            </a:pPr>
            <a:r>
              <a:rPr lang="en-US">
                <a:ea typeface="+mn-lt"/>
                <a:cs typeface="+mn-lt"/>
              </a:rPr>
              <a:t>4. </a:t>
            </a:r>
            <a:r>
              <a:rPr lang="en-US" b="1">
                <a:solidFill>
                  <a:srgbClr val="0070C0"/>
                </a:solidFill>
                <a:ea typeface="+mn-lt"/>
                <a:cs typeface="+mn-lt"/>
              </a:rPr>
              <a:t>Any State Party which is a developing State or any natural or juridical person sponsored by it </a:t>
            </a:r>
            <a:r>
              <a:rPr lang="en-US" b="1">
                <a:solidFill>
                  <a:srgbClr val="0070C0"/>
                </a:solidFill>
                <a:highlight>
                  <a:srgbClr val="FFFF00"/>
                </a:highlight>
                <a:ea typeface="+mn-lt"/>
                <a:cs typeface="+mn-lt"/>
              </a:rPr>
              <a:t>and </a:t>
            </a:r>
            <a:r>
              <a:rPr lang="en-US" b="1">
                <a:solidFill>
                  <a:srgbClr val="0070C0"/>
                </a:solidFill>
                <a:ea typeface="+mn-lt"/>
                <a:cs typeface="+mn-lt"/>
              </a:rPr>
              <a:t>effectively controlled by it or by other developing State </a:t>
            </a:r>
            <a:r>
              <a:rPr lang="en-US">
                <a:ea typeface="+mn-lt"/>
                <a:cs typeface="+mn-lt"/>
              </a:rPr>
              <a:t>which is a qualified applicant, or any group of the foregoing, may notify the Authority that it wishes to submit a plan of work pursuant to article 6 of this Annex with respect to a reserved area. The plan of work shall be considered if the Enterprise decides, pursuant to paragraph 1, that it does not intend to carry out activities in that area.</a:t>
            </a:r>
            <a:endParaRPr lang="en-US"/>
          </a:p>
        </p:txBody>
      </p:sp>
    </p:spTree>
    <p:extLst>
      <p:ext uri="{BB962C8B-B14F-4D97-AF65-F5344CB8AC3E}">
        <p14:creationId xmlns:p14="http://schemas.microsoft.com/office/powerpoint/2010/main" val="620939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36448F-8D60-84AB-F608-5B7CD41A596B}"/>
              </a:ext>
            </a:extLst>
          </p:cNvPr>
          <p:cNvSpPr>
            <a:spLocks noGrp="1"/>
          </p:cNvSpPr>
          <p:nvPr>
            <p:ph idx="1"/>
          </p:nvPr>
        </p:nvSpPr>
        <p:spPr>
          <a:xfrm>
            <a:off x="838200" y="918482"/>
            <a:ext cx="10515600" cy="5272995"/>
          </a:xfrm>
        </p:spPr>
        <p:txBody>
          <a:bodyPr vert="horz" lIns="91440" tIns="45720" rIns="91440" bIns="45720" rtlCol="0" anchor="t">
            <a:normAutofit fontScale="92500" lnSpcReduction="20000"/>
          </a:bodyPr>
          <a:lstStyle/>
          <a:p>
            <a:pPr marL="0" indent="0">
              <a:buNone/>
            </a:pPr>
            <a:r>
              <a:rPr lang="en-US" sz="4400" dirty="0">
                <a:latin typeface="Aptos Display"/>
              </a:rPr>
              <a:t>A State of Nationality must always sponsor an application.</a:t>
            </a:r>
            <a:endParaRPr lang="en-US" dirty="0"/>
          </a:p>
          <a:p>
            <a:pPr>
              <a:buNone/>
            </a:pPr>
            <a:endParaRPr lang="en-US" sz="4400" dirty="0">
              <a:latin typeface="Aptos Display"/>
            </a:endParaRPr>
          </a:p>
          <a:p>
            <a:pPr>
              <a:buNone/>
            </a:pPr>
            <a:r>
              <a:rPr lang="en-US" sz="4400" dirty="0">
                <a:latin typeface="Aptos Display"/>
              </a:rPr>
              <a:t>There are 3 potential effective controllers</a:t>
            </a:r>
            <a:endParaRPr lang="en-US" dirty="0"/>
          </a:p>
          <a:p>
            <a:r>
              <a:rPr lang="en-US" dirty="0"/>
              <a:t>The State of Nationality;</a:t>
            </a:r>
          </a:p>
          <a:p>
            <a:r>
              <a:rPr lang="en-US" dirty="0"/>
              <a:t>Another State; </a:t>
            </a:r>
          </a:p>
          <a:p>
            <a:r>
              <a:rPr lang="en-US" dirty="0"/>
              <a:t>The nationals of another State</a:t>
            </a:r>
          </a:p>
          <a:p>
            <a:endParaRPr lang="en-US" dirty="0"/>
          </a:p>
          <a:p>
            <a:pPr marL="0" indent="0">
              <a:buNone/>
            </a:pPr>
            <a:r>
              <a:rPr lang="en-US" sz="4400" dirty="0">
                <a:solidFill>
                  <a:srgbClr val="0070C0"/>
                </a:solidFill>
                <a:cs typeface="Times New Roman"/>
              </a:rPr>
              <a:t>“If another State or its nationals exercises effective control, the sponsorship of that State is also necessary.” </a:t>
            </a:r>
            <a:r>
              <a:rPr lang="en-US" sz="4100" dirty="0"/>
              <a:t>(ITLOS, para 77)</a:t>
            </a:r>
          </a:p>
        </p:txBody>
      </p:sp>
    </p:spTree>
    <p:extLst>
      <p:ext uri="{BB962C8B-B14F-4D97-AF65-F5344CB8AC3E}">
        <p14:creationId xmlns:p14="http://schemas.microsoft.com/office/powerpoint/2010/main" val="3117518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A5C18-A157-E9BA-1C42-1A7A834F45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25D557-5B5A-927A-91D1-DCA47EAAA797}"/>
              </a:ext>
            </a:extLst>
          </p:cNvPr>
          <p:cNvSpPr>
            <a:spLocks noGrp="1"/>
          </p:cNvSpPr>
          <p:nvPr>
            <p:ph type="title"/>
          </p:nvPr>
        </p:nvSpPr>
        <p:spPr/>
        <p:txBody>
          <a:bodyPr/>
          <a:lstStyle/>
          <a:p>
            <a:r>
              <a:rPr lang="en-US"/>
              <a:t>UNCLOS Annex III Article 4(3)</a:t>
            </a:r>
          </a:p>
        </p:txBody>
      </p:sp>
      <p:sp>
        <p:nvSpPr>
          <p:cNvPr id="3" name="Content Placeholder 2">
            <a:extLst>
              <a:ext uri="{FF2B5EF4-FFF2-40B4-BE49-F238E27FC236}">
                <a16:creationId xmlns:a16="http://schemas.microsoft.com/office/drawing/2014/main" id="{66CBC2E1-6723-E60A-BCBD-05E5CBD189E8}"/>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3.</a:t>
            </a:r>
            <a:r>
              <a:rPr lang="en-US" b="1" dirty="0">
                <a:solidFill>
                  <a:srgbClr val="000000"/>
                </a:solidFill>
                <a:ea typeface="+mn-lt"/>
                <a:cs typeface="+mn-lt"/>
              </a:rPr>
              <a:t> </a:t>
            </a:r>
            <a:r>
              <a:rPr lang="en-US" b="1" dirty="0">
                <a:solidFill>
                  <a:srgbClr val="0070C0"/>
                </a:solidFill>
                <a:ea typeface="+mn-lt"/>
                <a:cs typeface="+mn-lt"/>
              </a:rPr>
              <a:t>Each applicant shall be sponsored by the State Party of which it is a national </a:t>
            </a:r>
            <a:r>
              <a:rPr lang="en-US" dirty="0">
                <a:ea typeface="+mn-lt"/>
                <a:cs typeface="+mn-lt"/>
              </a:rPr>
              <a:t>unless the applicant has more than one nationality, as in the case of a partnership or consortium of entities from several States, in which event all States Parties involved shall sponsor the application, </a:t>
            </a:r>
            <a:r>
              <a:rPr lang="en-US" b="1" dirty="0">
                <a:solidFill>
                  <a:srgbClr val="0070C0"/>
                </a:solidFill>
                <a:ea typeface="+mn-lt"/>
                <a:cs typeface="+mn-lt"/>
              </a:rPr>
              <a:t>or unless the applicant is effectively controlled by </a:t>
            </a:r>
            <a:r>
              <a:rPr lang="en-US" b="1" dirty="0">
                <a:solidFill>
                  <a:srgbClr val="0070C0"/>
                </a:solidFill>
                <a:highlight>
                  <a:srgbClr val="FFFF00"/>
                </a:highlight>
                <a:ea typeface="+mn-lt"/>
                <a:cs typeface="+mn-lt"/>
              </a:rPr>
              <a:t>another State Party or its nationals</a:t>
            </a:r>
            <a:r>
              <a:rPr lang="en-US" b="1" dirty="0">
                <a:solidFill>
                  <a:srgbClr val="0070C0"/>
                </a:solidFill>
                <a:ea typeface="+mn-lt"/>
                <a:cs typeface="+mn-lt"/>
              </a:rPr>
              <a:t>, in which event </a:t>
            </a:r>
            <a:r>
              <a:rPr lang="en-US" b="1" dirty="0">
                <a:solidFill>
                  <a:srgbClr val="0070C0"/>
                </a:solidFill>
                <a:highlight>
                  <a:srgbClr val="FFFF00"/>
                </a:highlight>
                <a:ea typeface="+mn-lt"/>
                <a:cs typeface="+mn-lt"/>
              </a:rPr>
              <a:t>both </a:t>
            </a:r>
            <a:r>
              <a:rPr lang="en-US" b="1" dirty="0">
                <a:solidFill>
                  <a:srgbClr val="0070C0"/>
                </a:solidFill>
                <a:ea typeface="+mn-lt"/>
                <a:cs typeface="+mn-lt"/>
              </a:rPr>
              <a:t>States Parties shall sponsor the application</a:t>
            </a:r>
            <a:r>
              <a:rPr lang="en-US" dirty="0">
                <a:solidFill>
                  <a:srgbClr val="0070C0"/>
                </a:solidFill>
                <a:ea typeface="+mn-lt"/>
                <a:cs typeface="+mn-lt"/>
              </a:rPr>
              <a:t>.</a:t>
            </a:r>
            <a:r>
              <a:rPr lang="en-US" dirty="0">
                <a:ea typeface="+mn-lt"/>
                <a:cs typeface="+mn-lt"/>
              </a:rPr>
              <a:t> The criteria and procedures for implementation of the sponsorship requirements shall be set forth in the rules, regulations and procedures of the Authority.</a:t>
            </a:r>
          </a:p>
        </p:txBody>
      </p:sp>
    </p:spTree>
    <p:extLst>
      <p:ext uri="{BB962C8B-B14F-4D97-AF65-F5344CB8AC3E}">
        <p14:creationId xmlns:p14="http://schemas.microsoft.com/office/powerpoint/2010/main" val="513024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5E6D6-3E11-270D-17A1-9D621C93263A}"/>
              </a:ext>
            </a:extLst>
          </p:cNvPr>
          <p:cNvSpPr>
            <a:spLocks noGrp="1"/>
          </p:cNvSpPr>
          <p:nvPr>
            <p:ph type="title"/>
          </p:nvPr>
        </p:nvSpPr>
        <p:spPr/>
        <p:txBody>
          <a:bodyPr/>
          <a:lstStyle/>
          <a:p>
            <a:r>
              <a:rPr lang="en-US"/>
              <a:t>UNCLOS Article 139</a:t>
            </a:r>
          </a:p>
        </p:txBody>
      </p:sp>
      <p:sp>
        <p:nvSpPr>
          <p:cNvPr id="3" name="Content Placeholder 2">
            <a:extLst>
              <a:ext uri="{FF2B5EF4-FFF2-40B4-BE49-F238E27FC236}">
                <a16:creationId xmlns:a16="http://schemas.microsoft.com/office/drawing/2014/main" id="{F6BC5CD7-13DF-018F-9333-C31D23A6AE76}"/>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1. </a:t>
            </a:r>
            <a:r>
              <a:rPr lang="en-US" b="1" dirty="0">
                <a:solidFill>
                  <a:srgbClr val="0070C0"/>
                </a:solidFill>
                <a:ea typeface="+mn-lt"/>
                <a:cs typeface="+mn-lt"/>
              </a:rPr>
              <a:t>States Parties shall have the responsibility to ensure that activities in the Area, whether carried out by States Parties, or state enterprises or natural or juridical persons which possess the nationality of States Parties or are effectively controlled by them or their nationals, shall be carried out in conformity with this Part</a:t>
            </a:r>
            <a:r>
              <a:rPr lang="en-US" dirty="0">
                <a:ea typeface="+mn-lt"/>
                <a:cs typeface="+mn-lt"/>
              </a:rPr>
              <a:t>. The same responsibility applies to international organizations for activities in the Area carried out by such organizations. </a:t>
            </a:r>
            <a:endParaRPr lang="en-US" dirty="0"/>
          </a:p>
        </p:txBody>
      </p:sp>
    </p:spTree>
    <p:extLst>
      <p:ext uri="{BB962C8B-B14F-4D97-AF65-F5344CB8AC3E}">
        <p14:creationId xmlns:p14="http://schemas.microsoft.com/office/powerpoint/2010/main" val="1343837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D17F6-30CE-1579-9C0E-26A45B283A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7781CA-3DD7-7313-785C-8668447B1A7D}"/>
              </a:ext>
            </a:extLst>
          </p:cNvPr>
          <p:cNvSpPr>
            <a:spLocks noGrp="1"/>
          </p:cNvSpPr>
          <p:nvPr>
            <p:ph type="title"/>
          </p:nvPr>
        </p:nvSpPr>
        <p:spPr/>
        <p:txBody>
          <a:bodyPr/>
          <a:lstStyle/>
          <a:p>
            <a:r>
              <a:rPr lang="en-US" dirty="0"/>
              <a:t>UNCLOS Article 139</a:t>
            </a:r>
          </a:p>
        </p:txBody>
      </p:sp>
      <p:sp>
        <p:nvSpPr>
          <p:cNvPr id="3" name="Content Placeholder 2">
            <a:extLst>
              <a:ext uri="{FF2B5EF4-FFF2-40B4-BE49-F238E27FC236}">
                <a16:creationId xmlns:a16="http://schemas.microsoft.com/office/drawing/2014/main" id="{EFE5E97B-53A2-7F2D-F38A-EC7B4A9B0E9C}"/>
              </a:ext>
            </a:extLst>
          </p:cNvPr>
          <p:cNvSpPr>
            <a:spLocks noGrp="1"/>
          </p:cNvSpPr>
          <p:nvPr>
            <p:ph idx="1"/>
          </p:nvPr>
        </p:nvSpPr>
        <p:spPr/>
        <p:txBody>
          <a:bodyPr vert="horz" lIns="91440" tIns="45720" rIns="91440" bIns="45720" rtlCol="0" anchor="t">
            <a:normAutofit/>
          </a:bodyPr>
          <a:lstStyle/>
          <a:p>
            <a:pPr marL="0" indent="0">
              <a:buNone/>
            </a:pPr>
            <a:r>
              <a:rPr lang="en-US" dirty="0">
                <a:ea typeface="+mn-lt"/>
                <a:cs typeface="+mn-lt"/>
              </a:rPr>
              <a:t>2.</a:t>
            </a:r>
            <a:r>
              <a:rPr lang="en-US" dirty="0">
                <a:solidFill>
                  <a:schemeClr val="bg1">
                    <a:lumMod val="76000"/>
                  </a:schemeClr>
                </a:solidFill>
                <a:ea typeface="+mn-lt"/>
                <a:cs typeface="+mn-lt"/>
              </a:rPr>
              <a:t> </a:t>
            </a:r>
            <a:r>
              <a:rPr lang="en-US" dirty="0">
                <a:ea typeface="+mn-lt"/>
                <a:cs typeface="+mn-lt"/>
              </a:rPr>
              <a:t>Without prejudice to the rules of international law and Annex III, article 22, damage caused by the failure of a State Party or international organization to carry out its responsibilities under this Part shall entail liability; States Parties or international organizations acting together shall bear joint and several liability. </a:t>
            </a:r>
            <a:r>
              <a:rPr lang="en-US" b="1" dirty="0">
                <a:solidFill>
                  <a:srgbClr val="0070C0"/>
                </a:solidFill>
                <a:ea typeface="+mn-lt"/>
                <a:cs typeface="+mn-lt"/>
              </a:rPr>
              <a:t>A State Party shall not however be liable for damage caused by any failure to comply with this Part </a:t>
            </a:r>
            <a:r>
              <a:rPr lang="en-US" dirty="0">
                <a:ea typeface="+mn-lt"/>
                <a:cs typeface="+mn-lt"/>
              </a:rPr>
              <a:t>by a person whom it has sponsored under article 153, paragraph 2(b), </a:t>
            </a:r>
            <a:r>
              <a:rPr lang="en-US" b="1" dirty="0">
                <a:solidFill>
                  <a:srgbClr val="0070C0"/>
                </a:solidFill>
                <a:ea typeface="+mn-lt"/>
                <a:cs typeface="+mn-lt"/>
              </a:rPr>
              <a:t>if the State Party has taken all necessary and appropriate measures to secure effective compliance </a:t>
            </a:r>
            <a:r>
              <a:rPr lang="en-US" dirty="0">
                <a:ea typeface="+mn-lt"/>
                <a:cs typeface="+mn-lt"/>
              </a:rPr>
              <a:t>under article 153, paragraph 4, and Annex III, article 4, paragraph 4. </a:t>
            </a:r>
            <a:endParaRPr lang="en-US" dirty="0"/>
          </a:p>
        </p:txBody>
      </p:sp>
    </p:spTree>
    <p:extLst>
      <p:ext uri="{BB962C8B-B14F-4D97-AF65-F5344CB8AC3E}">
        <p14:creationId xmlns:p14="http://schemas.microsoft.com/office/powerpoint/2010/main" val="194437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5E5B8-15EC-8428-8ED1-F792413A8921}"/>
              </a:ext>
            </a:extLst>
          </p:cNvPr>
          <p:cNvSpPr>
            <a:spLocks noGrp="1"/>
          </p:cNvSpPr>
          <p:nvPr>
            <p:ph type="title"/>
          </p:nvPr>
        </p:nvSpPr>
        <p:spPr/>
        <p:txBody>
          <a:bodyPr>
            <a:normAutofit/>
          </a:bodyPr>
          <a:lstStyle/>
          <a:p>
            <a:r>
              <a:rPr lang="en-CA" dirty="0"/>
              <a:t>Effective Control is relevant to:</a:t>
            </a:r>
          </a:p>
        </p:txBody>
      </p:sp>
      <p:sp>
        <p:nvSpPr>
          <p:cNvPr id="3" name="Content Placeholder 2">
            <a:extLst>
              <a:ext uri="{FF2B5EF4-FFF2-40B4-BE49-F238E27FC236}">
                <a16:creationId xmlns:a16="http://schemas.microsoft.com/office/drawing/2014/main" id="{63F71205-32CF-B63B-DC33-F9968E55DB4A}"/>
              </a:ext>
            </a:extLst>
          </p:cNvPr>
          <p:cNvSpPr>
            <a:spLocks noGrp="1"/>
          </p:cNvSpPr>
          <p:nvPr>
            <p:ph idx="1"/>
          </p:nvPr>
        </p:nvSpPr>
        <p:spPr>
          <a:xfrm>
            <a:off x="838200" y="1690688"/>
            <a:ext cx="10515600" cy="3933493"/>
          </a:xfrm>
        </p:spPr>
        <p:txBody>
          <a:bodyPr/>
          <a:lstStyle/>
          <a:p>
            <a:pPr lvl="1"/>
            <a:r>
              <a:rPr lang="en-CA" sz="2800" dirty="0"/>
              <a:t>Determining who can carry out activities in the Area</a:t>
            </a:r>
            <a:endParaRPr lang="en-CA" sz="3200" dirty="0"/>
          </a:p>
          <a:p>
            <a:pPr lvl="1"/>
            <a:r>
              <a:rPr lang="en-CA" sz="2800" dirty="0"/>
              <a:t>Determining which sponsorship is required</a:t>
            </a:r>
            <a:endParaRPr lang="en-CA" sz="3200" dirty="0"/>
          </a:p>
          <a:p>
            <a:pPr lvl="1"/>
            <a:r>
              <a:rPr lang="en-CA" sz="2800" dirty="0"/>
              <a:t>The responsibility to ensure compliance and liability for damage of States Parties</a:t>
            </a:r>
            <a:endParaRPr lang="en-CA" sz="3200" dirty="0"/>
          </a:p>
          <a:p>
            <a:pPr lvl="1"/>
            <a:r>
              <a:rPr lang="en-CA" sz="2800" dirty="0"/>
              <a:t>Access to Reserved Areas</a:t>
            </a:r>
            <a:endParaRPr lang="en-CA" sz="3200" dirty="0"/>
          </a:p>
          <a:p>
            <a:endParaRPr lang="en-CA" dirty="0"/>
          </a:p>
        </p:txBody>
      </p:sp>
    </p:spTree>
    <p:extLst>
      <p:ext uri="{BB962C8B-B14F-4D97-AF65-F5344CB8AC3E}">
        <p14:creationId xmlns:p14="http://schemas.microsoft.com/office/powerpoint/2010/main" val="31249472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A0B435200DB546803A3054F1BB6449" ma:contentTypeVersion="6" ma:contentTypeDescription="Create a new document." ma:contentTypeScope="" ma:versionID="ba47d3d764e2ab0c7fd126600e3bd7dd">
  <xsd:schema xmlns:xsd="http://www.w3.org/2001/XMLSchema" xmlns:xs="http://www.w3.org/2001/XMLSchema" xmlns:p="http://schemas.microsoft.com/office/2006/metadata/properties" xmlns:ns2="459c1f34-12e2-4392-a526-d8ff7ca450ee" xmlns:ns3="34cef30c-c159-4e0e-9c2e-265b08304f06" targetNamespace="http://schemas.microsoft.com/office/2006/metadata/properties" ma:root="true" ma:fieldsID="49262540ba5292fad688433887e749bc" ns2:_="" ns3:_="">
    <xsd:import namespace="459c1f34-12e2-4392-a526-d8ff7ca450ee"/>
    <xsd:import namespace="34cef30c-c159-4e0e-9c2e-265b08304f06"/>
    <xsd:element name="properties">
      <xsd:complexType>
        <xsd:sequence>
          <xsd:element name="documentManagement">
            <xsd:complexType>
              <xsd:all>
                <xsd:element ref="ns2:_dlc_DocId" minOccurs="0"/>
                <xsd:element ref="ns2:_dlc_DocIdUrl" minOccurs="0"/>
                <xsd:element ref="ns2:_dlc_DocIdPersistId" minOccurs="0"/>
                <xsd:element ref="ns3:GACAuthor" minOccurs="0"/>
                <xsd:element ref="ns3:m60d8d49f10b43a585454055ce25b8bf" minOccurs="0"/>
                <xsd:element ref="ns3:TaxCatchAll" minOccurs="0"/>
                <xsd:element ref="ns3:TaxCatchAllLabel" minOccurs="0"/>
                <xsd:element ref="ns3:cd9e870a0b6c4b8eab7eba6979df738a" minOccurs="0"/>
                <xsd:element ref="ns3:Document_x0020_Due_x0020_Date" minOccurs="0"/>
                <xsd:element ref="ns3:bdefb122e3bd4d609843b5871006280b" minOccurs="0"/>
                <xsd:element ref="ns3:GACExternalAuthor" minOccurs="0"/>
                <xsd:element ref="ns3:db89609ac14f4144880f151dcbfc5a33" minOccurs="0"/>
                <xsd:element ref="ns3:oa4e6df583124a0b8a325a4dfa4a5f48" minOccurs="0"/>
                <xsd:element ref="ns3:GACNameFR" minOccurs="0"/>
                <xsd:element ref="ns3:kaeeefa0cd0d4a54877cb06086d97d6b" minOccurs="0"/>
                <xsd:element ref="ns3:GACEmailSubject" minOccurs="0"/>
                <xsd:element ref="ns3:m6a931e5110a4e42b90e00e4077f091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c1f34-12e2-4392-a526-d8ff7ca450e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4cef30c-c159-4e0e-9c2e-265b08304f06" elementFormDefault="qualified">
    <xsd:import namespace="http://schemas.microsoft.com/office/2006/documentManagement/types"/>
    <xsd:import namespace="http://schemas.microsoft.com/office/infopath/2007/PartnerControls"/>
    <xsd:element name="GACAuthor" ma:index="11" nillable="true" ma:displayName="Author" ma:description="" ma:internalName="GAC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60d8d49f10b43a585454055ce25b8bf" ma:index="12" nillable="true" ma:taxonomy="true" ma:internalName="m60d8d49f10b43a585454055ce25b8bf" ma:taxonomyFieldName="Calendar_x0020_Year1" ma:displayName="Calendar Year" ma:default="" ma:fieldId="{660d8d49-f10b-43a5-8545-4055ce25b8bf}" ma:sspId="ebf88e31-7860-4d70-82e8-543e159fa47a" ma:termSetId="124beff0-3d56-48bd-b27f-6b21d9e1b3fb" ma:anchorId="00000000-0000-0000-0000-000000000000" ma:open="false" ma:isKeyword="false">
      <xsd:complexType>
        <xsd:sequence>
          <xsd:element ref="pc:Terms" minOccurs="0" maxOccurs="1"/>
        </xsd:sequence>
      </xsd:complexType>
    </xsd:element>
    <xsd:element name="TaxCatchAll" ma:index="13" nillable="true" ma:displayName="Taxonomy Catch All Column" ma:hidden="true" ma:list="{7d7bfcd8-b374-4082-8a66-07040649afaf}" ma:internalName="TaxCatchAll" ma:showField="CatchAllData" ma:web="459c1f34-12e2-4392-a526-d8ff7ca450ee">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7d7bfcd8-b374-4082-8a66-07040649afaf}" ma:internalName="TaxCatchAllLabel" ma:readOnly="true" ma:showField="CatchAllDataLabel" ma:web="459c1f34-12e2-4392-a526-d8ff7ca450ee">
      <xsd:complexType>
        <xsd:complexContent>
          <xsd:extension base="dms:MultiChoiceLookup">
            <xsd:sequence>
              <xsd:element name="Value" type="dms:Lookup" maxOccurs="unbounded" minOccurs="0" nillable="true"/>
            </xsd:sequence>
          </xsd:extension>
        </xsd:complexContent>
      </xsd:complexType>
    </xsd:element>
    <xsd:element name="cd9e870a0b6c4b8eab7eba6979df738a" ma:index="16" nillable="true" ma:taxonomy="true" ma:internalName="cd9e870a0b6c4b8eab7eba6979df738a" ma:taxonomyFieldName="Client_x0020_Business_x0020_Unit1" ma:displayName="Client Business Unit" ma:default="17;#JLO|a6143628-f853-428b-b4d3-efd42b7103b4" ma:fieldId="{cd9e870a-0b6c-4b8e-ab7e-ba6979df738a}" ma:sspId="ebf88e31-7860-4d70-82e8-543e159fa47a" ma:termSetId="dc8c7eb6-6a05-46cc-bff4-0bbfee6d92f6" ma:anchorId="00000000-0000-0000-0000-000000000000" ma:open="false" ma:isKeyword="false">
      <xsd:complexType>
        <xsd:sequence>
          <xsd:element ref="pc:Terms" minOccurs="0" maxOccurs="1"/>
        </xsd:sequence>
      </xsd:complexType>
    </xsd:element>
    <xsd:element name="Document_x0020_Due_x0020_Date" ma:index="18" nillable="true" ma:displayName="Document Due Date" ma:default="" ma:format="DateOnly" ma:internalName="Document_x0020_Due_x0020_Date">
      <xsd:simpleType>
        <xsd:restriction base="dms:DateTime"/>
      </xsd:simpleType>
    </xsd:element>
    <xsd:element name="bdefb122e3bd4d609843b5871006280b" ma:index="19" nillable="true" ma:taxonomy="true" ma:internalName="bdefb122e3bd4d609843b5871006280b" ma:taxonomyFieldName="Document_x0020_Status" ma:displayName="Document Status" ma:default="" ma:fieldId="{bdefb122-e3bd-4d60-9843-b5871006280b}" ma:sspId="ebf88e31-7860-4d70-82e8-543e159fa47a" ma:termSetId="46520cba-72ed-4596-b6ef-84512dcbff0e" ma:anchorId="00000000-0000-0000-0000-000000000000" ma:open="false" ma:isKeyword="false">
      <xsd:complexType>
        <xsd:sequence>
          <xsd:element ref="pc:Terms" minOccurs="0" maxOccurs="1"/>
        </xsd:sequence>
      </xsd:complexType>
    </xsd:element>
    <xsd:element name="GACExternalAuthor" ma:index="21" nillable="true" ma:displayName="External Author" ma:description="" ma:internalName="GACExternalAuthor">
      <xsd:simpleType>
        <xsd:restriction base="dms:Text"/>
      </xsd:simpleType>
    </xsd:element>
    <xsd:element name="db89609ac14f4144880f151dcbfc5a33" ma:index="22" nillable="true" ma:taxonomy="true" ma:internalName="db89609ac14f4144880f151dcbfc5a33" ma:taxonomyFieldName="Fiscal_x0020_Year123" ma:displayName="Fiscal Year" ma:default="" ma:fieldId="{db89609a-c14f-4144-880f-151dcbfc5a33}" ma:sspId="ebf88e31-7860-4d70-82e8-543e159fa47a" ma:termSetId="131717e9-77d7-4588-a190-4fe466e8a435" ma:anchorId="00000000-0000-0000-0000-000000000000" ma:open="false" ma:isKeyword="false">
      <xsd:complexType>
        <xsd:sequence>
          <xsd:element ref="pc:Terms" minOccurs="0" maxOccurs="1"/>
        </xsd:sequence>
      </xsd:complexType>
    </xsd:element>
    <xsd:element name="oa4e6df583124a0b8a325a4dfa4a5f48" ma:index="24" nillable="true" ma:taxonomy="true" ma:internalName="oa4e6df583124a0b8a325a4dfa4a5f48" ma:taxonomyFieldName="GACLanguage" ma:displayName="Language" ma:readOnly="false" ma:default="1;#English|11e557cc-ac14-41e3-bbfd-0883d422a678" ma:fieldId="{8a4e6df5-8312-4a0b-8a32-5a4dfa4a5f48}" ma:sspId="ebf88e31-7860-4d70-82e8-543e159fa47a" ma:termSetId="45fa1ada-a1c3-4b5c-bcf4-72ee66f24593" ma:anchorId="00000000-0000-0000-0000-000000000000" ma:open="false" ma:isKeyword="false">
      <xsd:complexType>
        <xsd:sequence>
          <xsd:element ref="pc:Terms" minOccurs="0" maxOccurs="1"/>
        </xsd:sequence>
      </xsd:complexType>
    </xsd:element>
    <xsd:element name="GACNameFR" ma:index="26" nillable="true" ma:displayName="Name FR" ma:internalName="GACNameFR">
      <xsd:simpleType>
        <xsd:restriction base="dms:Text">
          <xsd:maxLength value="255"/>
        </xsd:restriction>
      </xsd:simpleType>
    </xsd:element>
    <xsd:element name="kaeeefa0cd0d4a54877cb06086d97d6b" ma:index="27" nillable="true" ma:taxonomy="true" ma:internalName="kaeeefa0cd0d4a54877cb06086d97d6b" ma:taxonomyFieldName="GACSensitivity" ma:displayName="Sensitivity (Other File Types)" ma:fieldId="{4aeeefa0-cd0d-4a54-877c-b06086d97d6b}" ma:sspId="ebf88e31-7860-4d70-82e8-543e159fa47a" ma:termSetId="a704070c-9644-4945-94af-fabf3acdc0e4" ma:anchorId="00000000-0000-0000-0000-000000000000" ma:open="false" ma:isKeyword="false">
      <xsd:complexType>
        <xsd:sequence>
          <xsd:element ref="pc:Terms" minOccurs="0" maxOccurs="1"/>
        </xsd:sequence>
      </xsd:complexType>
    </xsd:element>
    <xsd:element name="GACEmailSubject" ma:index="29" nillable="true" ma:displayName="Subject" ma:description="" ma:internalName="GACEmailSubject">
      <xsd:simpleType>
        <xsd:restriction base="dms:Text"/>
      </xsd:simpleType>
    </xsd:element>
    <xsd:element name="m6a931e5110a4e42b90e00e4077f091c" ma:index="30" nillable="true" ma:taxonomy="true" ma:internalName="m6a931e5110a4e42b90e00e4077f091c" ma:taxonomyFieldName="Type_x0020_of_x0020_Document" ma:displayName="Type of Document" ma:default="" ma:fieldId="{66a931e5-110a-4e42-b90e-00e4077f091c}" ma:sspId="ebf88e31-7860-4d70-82e8-543e159fa47a" ma:termSetId="fff91409-18db-42bb-a6a7-a9e45348cdc1"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Document" ma:contentTypeID="0x0101003CA0B435200DB546803A3054F1BB6449" ma:contentTypeVersion="6" ma:contentTypeDescription="Create a new document." ma:contentTypeScope="" ma:versionID="ba47d3d764e2ab0c7fd126600e3bd7dd">
  <xsd:schema xmlns:xsd="http://www.w3.org/2001/XMLSchema" xmlns:xs="http://www.w3.org/2001/XMLSchema" xmlns:p="http://schemas.microsoft.com/office/2006/metadata/properties" xmlns:ns2="459c1f34-12e2-4392-a526-d8ff7ca450ee" xmlns:ns3="34cef30c-c159-4e0e-9c2e-265b08304f06" targetNamespace="http://schemas.microsoft.com/office/2006/metadata/properties" ma:root="true" ma:fieldsID="49262540ba5292fad688433887e749bc" ns2:_="" ns3:_="">
    <xsd:import namespace="459c1f34-12e2-4392-a526-d8ff7ca450ee"/>
    <xsd:import namespace="34cef30c-c159-4e0e-9c2e-265b08304f06"/>
    <xsd:element name="properties">
      <xsd:complexType>
        <xsd:sequence>
          <xsd:element name="documentManagement">
            <xsd:complexType>
              <xsd:all>
                <xsd:element ref="ns2:_dlc_DocId" minOccurs="0"/>
                <xsd:element ref="ns2:_dlc_DocIdUrl" minOccurs="0"/>
                <xsd:element ref="ns2:_dlc_DocIdPersistId" minOccurs="0"/>
                <xsd:element ref="ns3:GACAuthor" minOccurs="0"/>
                <xsd:element ref="ns3:m60d8d49f10b43a585454055ce25b8bf" minOccurs="0"/>
                <xsd:element ref="ns3:TaxCatchAll" minOccurs="0"/>
                <xsd:element ref="ns3:TaxCatchAllLabel" minOccurs="0"/>
                <xsd:element ref="ns3:cd9e870a0b6c4b8eab7eba6979df738a" minOccurs="0"/>
                <xsd:element ref="ns3:Document_x0020_Due_x0020_Date" minOccurs="0"/>
                <xsd:element ref="ns3:bdefb122e3bd4d609843b5871006280b" minOccurs="0"/>
                <xsd:element ref="ns3:GACExternalAuthor" minOccurs="0"/>
                <xsd:element ref="ns3:db89609ac14f4144880f151dcbfc5a33" minOccurs="0"/>
                <xsd:element ref="ns3:oa4e6df583124a0b8a325a4dfa4a5f48" minOccurs="0"/>
                <xsd:element ref="ns3:GACNameFR" minOccurs="0"/>
                <xsd:element ref="ns3:kaeeefa0cd0d4a54877cb06086d97d6b" minOccurs="0"/>
                <xsd:element ref="ns3:GACEmailSubject" minOccurs="0"/>
                <xsd:element ref="ns3:m6a931e5110a4e42b90e00e4077f091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c1f34-12e2-4392-a526-d8ff7ca450e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4cef30c-c159-4e0e-9c2e-265b08304f06" elementFormDefault="qualified">
    <xsd:import namespace="http://schemas.microsoft.com/office/2006/documentManagement/types"/>
    <xsd:import namespace="http://schemas.microsoft.com/office/infopath/2007/PartnerControls"/>
    <xsd:element name="GACAuthor" ma:index="11" nillable="true" ma:displayName="Author" ma:description="" ma:internalName="GACAutho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60d8d49f10b43a585454055ce25b8bf" ma:index="12" nillable="true" ma:taxonomy="true" ma:internalName="m60d8d49f10b43a585454055ce25b8bf" ma:taxonomyFieldName="Calendar_x0020_Year1" ma:displayName="Calendar Year" ma:default="" ma:fieldId="{660d8d49-f10b-43a5-8545-4055ce25b8bf}" ma:sspId="ebf88e31-7860-4d70-82e8-543e159fa47a" ma:termSetId="124beff0-3d56-48bd-b27f-6b21d9e1b3fb" ma:anchorId="00000000-0000-0000-0000-000000000000" ma:open="false" ma:isKeyword="false">
      <xsd:complexType>
        <xsd:sequence>
          <xsd:element ref="pc:Terms" minOccurs="0" maxOccurs="1"/>
        </xsd:sequence>
      </xsd:complexType>
    </xsd:element>
    <xsd:element name="TaxCatchAll" ma:index="13" nillable="true" ma:displayName="Taxonomy Catch All Column" ma:hidden="true" ma:list="{7d7bfcd8-b374-4082-8a66-07040649afaf}" ma:internalName="TaxCatchAll" ma:showField="CatchAllData" ma:web="459c1f34-12e2-4392-a526-d8ff7ca450ee">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7d7bfcd8-b374-4082-8a66-07040649afaf}" ma:internalName="TaxCatchAllLabel" ma:readOnly="true" ma:showField="CatchAllDataLabel" ma:web="459c1f34-12e2-4392-a526-d8ff7ca450ee">
      <xsd:complexType>
        <xsd:complexContent>
          <xsd:extension base="dms:MultiChoiceLookup">
            <xsd:sequence>
              <xsd:element name="Value" type="dms:Lookup" maxOccurs="unbounded" minOccurs="0" nillable="true"/>
            </xsd:sequence>
          </xsd:extension>
        </xsd:complexContent>
      </xsd:complexType>
    </xsd:element>
    <xsd:element name="cd9e870a0b6c4b8eab7eba6979df738a" ma:index="16" nillable="true" ma:taxonomy="true" ma:internalName="cd9e870a0b6c4b8eab7eba6979df738a" ma:taxonomyFieldName="Client_x0020_Business_x0020_Unit1" ma:displayName="Client Business Unit" ma:default="17;#JLO|a6143628-f853-428b-b4d3-efd42b7103b4" ma:fieldId="{cd9e870a-0b6c-4b8e-ab7e-ba6979df738a}" ma:sspId="ebf88e31-7860-4d70-82e8-543e159fa47a" ma:termSetId="dc8c7eb6-6a05-46cc-bff4-0bbfee6d92f6" ma:anchorId="00000000-0000-0000-0000-000000000000" ma:open="false" ma:isKeyword="false">
      <xsd:complexType>
        <xsd:sequence>
          <xsd:element ref="pc:Terms" minOccurs="0" maxOccurs="1"/>
        </xsd:sequence>
      </xsd:complexType>
    </xsd:element>
    <xsd:element name="Document_x0020_Due_x0020_Date" ma:index="18" nillable="true" ma:displayName="Document Due Date" ma:default="" ma:format="DateOnly" ma:internalName="Document_x0020_Due_x0020_Date">
      <xsd:simpleType>
        <xsd:restriction base="dms:DateTime"/>
      </xsd:simpleType>
    </xsd:element>
    <xsd:element name="bdefb122e3bd4d609843b5871006280b" ma:index="19" nillable="true" ma:taxonomy="true" ma:internalName="bdefb122e3bd4d609843b5871006280b" ma:taxonomyFieldName="Document_x0020_Status" ma:displayName="Document Status" ma:default="" ma:fieldId="{bdefb122-e3bd-4d60-9843-b5871006280b}" ma:sspId="ebf88e31-7860-4d70-82e8-543e159fa47a" ma:termSetId="46520cba-72ed-4596-b6ef-84512dcbff0e" ma:anchorId="00000000-0000-0000-0000-000000000000" ma:open="false" ma:isKeyword="false">
      <xsd:complexType>
        <xsd:sequence>
          <xsd:element ref="pc:Terms" minOccurs="0" maxOccurs="1"/>
        </xsd:sequence>
      </xsd:complexType>
    </xsd:element>
    <xsd:element name="GACExternalAuthor" ma:index="21" nillable="true" ma:displayName="External Author" ma:description="" ma:internalName="GACExternalAuthor">
      <xsd:simpleType>
        <xsd:restriction base="dms:Text"/>
      </xsd:simpleType>
    </xsd:element>
    <xsd:element name="db89609ac14f4144880f151dcbfc5a33" ma:index="22" nillable="true" ma:taxonomy="true" ma:internalName="db89609ac14f4144880f151dcbfc5a33" ma:taxonomyFieldName="Fiscal_x0020_Year123" ma:displayName="Fiscal Year" ma:default="" ma:fieldId="{db89609a-c14f-4144-880f-151dcbfc5a33}" ma:sspId="ebf88e31-7860-4d70-82e8-543e159fa47a" ma:termSetId="131717e9-77d7-4588-a190-4fe466e8a435" ma:anchorId="00000000-0000-0000-0000-000000000000" ma:open="false" ma:isKeyword="false">
      <xsd:complexType>
        <xsd:sequence>
          <xsd:element ref="pc:Terms" minOccurs="0" maxOccurs="1"/>
        </xsd:sequence>
      </xsd:complexType>
    </xsd:element>
    <xsd:element name="oa4e6df583124a0b8a325a4dfa4a5f48" ma:index="24" nillable="true" ma:taxonomy="true" ma:internalName="oa4e6df583124a0b8a325a4dfa4a5f48" ma:taxonomyFieldName="GACLanguage" ma:displayName="Language" ma:readOnly="false" ma:default="1;#English|11e557cc-ac14-41e3-bbfd-0883d422a678" ma:fieldId="{8a4e6df5-8312-4a0b-8a32-5a4dfa4a5f48}" ma:sspId="ebf88e31-7860-4d70-82e8-543e159fa47a" ma:termSetId="45fa1ada-a1c3-4b5c-bcf4-72ee66f24593" ma:anchorId="00000000-0000-0000-0000-000000000000" ma:open="false" ma:isKeyword="false">
      <xsd:complexType>
        <xsd:sequence>
          <xsd:element ref="pc:Terms" minOccurs="0" maxOccurs="1"/>
        </xsd:sequence>
      </xsd:complexType>
    </xsd:element>
    <xsd:element name="GACNameFR" ma:index="26" nillable="true" ma:displayName="Name FR" ma:internalName="GACNameFR">
      <xsd:simpleType>
        <xsd:restriction base="dms:Text">
          <xsd:maxLength value="255"/>
        </xsd:restriction>
      </xsd:simpleType>
    </xsd:element>
    <xsd:element name="kaeeefa0cd0d4a54877cb06086d97d6b" ma:index="27" nillable="true" ma:taxonomy="true" ma:internalName="kaeeefa0cd0d4a54877cb06086d97d6b" ma:taxonomyFieldName="GACSensitivity" ma:displayName="Sensitivity (Other File Types)" ma:fieldId="{4aeeefa0-cd0d-4a54-877c-b06086d97d6b}" ma:sspId="ebf88e31-7860-4d70-82e8-543e159fa47a" ma:termSetId="a704070c-9644-4945-94af-fabf3acdc0e4" ma:anchorId="00000000-0000-0000-0000-000000000000" ma:open="false" ma:isKeyword="false">
      <xsd:complexType>
        <xsd:sequence>
          <xsd:element ref="pc:Terms" minOccurs="0" maxOccurs="1"/>
        </xsd:sequence>
      </xsd:complexType>
    </xsd:element>
    <xsd:element name="GACEmailSubject" ma:index="29" nillable="true" ma:displayName="Subject" ma:description="" ma:internalName="GACEmailSubject">
      <xsd:simpleType>
        <xsd:restriction base="dms:Text"/>
      </xsd:simpleType>
    </xsd:element>
    <xsd:element name="m6a931e5110a4e42b90e00e4077f091c" ma:index="30" nillable="true" ma:taxonomy="true" ma:internalName="m6a931e5110a4e42b90e00e4077f091c" ma:taxonomyFieldName="Type_x0020_of_x0020_Document" ma:displayName="Type of Document" ma:default="" ma:fieldId="{66a931e5-110a-4e42-b90e-00e4077f091c}" ma:sspId="ebf88e31-7860-4d70-82e8-543e159fa47a" ma:termSetId="fff91409-18db-42bb-a6a7-a9e45348cdc1"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p:properties xmlns:p="http://schemas.microsoft.com/office/2006/metadata/properties" xmlns:xsi="http://www.w3.org/2001/XMLSchema-instance" xmlns:pc="http://schemas.microsoft.com/office/infopath/2007/PartnerControls">
  <documentManagement>
    <bdefb122e3bd4d609843b5871006280b xmlns="34cef30c-c159-4e0e-9c2e-265b08304f06">
      <Terms xmlns="http://schemas.microsoft.com/office/infopath/2007/PartnerControls"/>
    </bdefb122e3bd4d609843b5871006280b>
    <_dlc_DocId xmlns="459c1f34-12e2-4392-a526-d8ff7ca450ee">INTLAW-2125209972-38361</_dlc_DocId>
    <GACAuthor xmlns="34cef30c-c159-4e0e-9c2e-265b08304f06">
      <UserInfo>
        <DisplayName/>
        <AccountId xsi:nil="true"/>
        <AccountType/>
      </UserInfo>
    </GACAuthor>
    <oa4e6df583124a0b8a325a4dfa4a5f48 xmlns="34cef30c-c159-4e0e-9c2e-265b08304f06">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11e557cc-ac14-41e3-bbfd-0883d422a678</TermId>
        </TermInfo>
      </Terms>
    </oa4e6df583124a0b8a325a4dfa4a5f48>
    <m60d8d49f10b43a585454055ce25b8bf xmlns="34cef30c-c159-4e0e-9c2e-265b08304f06">
      <Terms xmlns="http://schemas.microsoft.com/office/infopath/2007/PartnerControls"/>
    </m60d8d49f10b43a585454055ce25b8bf>
    <kaeeefa0cd0d4a54877cb06086d97d6b xmlns="34cef30c-c159-4e0e-9c2e-265b08304f06">
      <Terms xmlns="http://schemas.microsoft.com/office/infopath/2007/PartnerControls"/>
    </kaeeefa0cd0d4a54877cb06086d97d6b>
    <_dlc_DocIdUrl xmlns="459c1f34-12e2-4392-a526-d8ff7ca450ee">
      <Url>https://005gc.sharepoint.com/sites/OP-220/_layouts/15/DocIdRedir.aspx?ID=INTLAW-2125209972-38361</Url>
      <Description>INTLAW-2125209972-38361</Description>
    </_dlc_DocIdUrl>
    <db89609ac14f4144880f151dcbfc5a33 xmlns="34cef30c-c159-4e0e-9c2e-265b08304f06">
      <Terms xmlns="http://schemas.microsoft.com/office/infopath/2007/PartnerControls"/>
    </db89609ac14f4144880f151dcbfc5a33>
    <cd9e870a0b6c4b8eab7eba6979df738a xmlns="34cef30c-c159-4e0e-9c2e-265b08304f06">
      <Terms xmlns="http://schemas.microsoft.com/office/infopath/2007/PartnerControls">
        <TermInfo xmlns="http://schemas.microsoft.com/office/infopath/2007/PartnerControls">
          <TermName xmlns="http://schemas.microsoft.com/office/infopath/2007/PartnerControls">JLO</TermName>
          <TermId xmlns="http://schemas.microsoft.com/office/infopath/2007/PartnerControls">a6143628-f853-428b-b4d3-efd42b7103b4</TermId>
        </TermInfo>
      </Terms>
    </cd9e870a0b6c4b8eab7eba6979df738a>
    <Document_x0020_Due_x0020_Date xmlns="34cef30c-c159-4e0e-9c2e-265b08304f06" xsi:nil="true"/>
    <GACExternalAuthor xmlns="34cef30c-c159-4e0e-9c2e-265b08304f06" xsi:nil="true"/>
    <TaxCatchAll xmlns="34cef30c-c159-4e0e-9c2e-265b08304f06">
      <Value>17</Value>
      <Value>1</Value>
    </TaxCatchAll>
    <GACNameFR xmlns="34cef30c-c159-4e0e-9c2e-265b08304f06" xsi:nil="true"/>
    <m6a931e5110a4e42b90e00e4077f091c xmlns="34cef30c-c159-4e0e-9c2e-265b08304f06">
      <Terms xmlns="http://schemas.microsoft.com/office/infopath/2007/PartnerControls"/>
    </m6a931e5110a4e42b90e00e4077f091c>
    <GACEmailSubject xmlns="34cef30c-c159-4e0e-9c2e-265b08304f06" xsi:nil="true"/>
  </documentManagement>
</p:properties>
</file>

<file path=customXml/item7.xml><?xml version="1.0" encoding="utf-8"?>
<?mso-contentType ?>
<FormTemplates xmlns="http://schemas.microsoft.com/sharepoint/v3/contenttype/forms">
  <Display>DocumentLibraryForm</Display>
  <Edit>DocumentLibraryForm</Edit>
  <New>DocumentLibraryForm</New>
</FormTemplates>
</file>

<file path=customXml/item8.xml><?xml version="1.0" encoding="utf-8"?>
<p:properties xmlns:p="http://schemas.microsoft.com/office/2006/metadata/properties" xmlns:xsi="http://www.w3.org/2001/XMLSchema-instance" xmlns:pc="http://schemas.microsoft.com/office/infopath/2007/PartnerControls">
  <documentManagement>
    <bdefb122e3bd4d609843b5871006280b xmlns="34cef30c-c159-4e0e-9c2e-265b08304f06">
      <Terms xmlns="http://schemas.microsoft.com/office/infopath/2007/PartnerControls"/>
    </bdefb122e3bd4d609843b5871006280b>
    <_dlc_DocId xmlns="459c1f34-12e2-4392-a526-d8ff7ca450ee">INTLAW-2125209972-38361</_dlc_DocId>
    <oa4e6df583124a0b8a325a4dfa4a5f48 xmlns="34cef30c-c159-4e0e-9c2e-265b08304f06">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11e557cc-ac14-41e3-bbfd-0883d422a678</TermId>
        </TermInfo>
      </Terms>
    </oa4e6df583124a0b8a325a4dfa4a5f48>
    <m60d8d49f10b43a585454055ce25b8bf xmlns="34cef30c-c159-4e0e-9c2e-265b08304f06">
      <Terms xmlns="http://schemas.microsoft.com/office/infopath/2007/PartnerControls"/>
    </m60d8d49f10b43a585454055ce25b8bf>
    <m6a931e5110a4e42b90e00e4077f091c xmlns="34cef30c-c159-4e0e-9c2e-265b08304f06">
      <Terms xmlns="http://schemas.microsoft.com/office/infopath/2007/PartnerControls"/>
    </m6a931e5110a4e42b90e00e4077f091c>
    <kaeeefa0cd0d4a54877cb06086d97d6b xmlns="34cef30c-c159-4e0e-9c2e-265b08304f06">
      <Terms xmlns="http://schemas.microsoft.com/office/infopath/2007/PartnerControls"/>
    </kaeeefa0cd0d4a54877cb06086d97d6b>
    <_dlc_DocIdUrl xmlns="459c1f34-12e2-4392-a526-d8ff7ca450ee">
      <Url>https://005gc.sharepoint.com/sites/OP-220/_layouts/15/DocIdRedir.aspx?ID=INTLAW-2125209972-38361</Url>
      <Description>INTLAW-2125209972-38361</Description>
    </_dlc_DocIdUrl>
    <db89609ac14f4144880f151dcbfc5a33 xmlns="34cef30c-c159-4e0e-9c2e-265b08304f06">
      <Terms xmlns="http://schemas.microsoft.com/office/infopath/2007/PartnerControls"/>
    </db89609ac14f4144880f151dcbfc5a33>
    <cd9e870a0b6c4b8eab7eba6979df738a xmlns="34cef30c-c159-4e0e-9c2e-265b08304f06">
      <Terms xmlns="http://schemas.microsoft.com/office/infopath/2007/PartnerControls">
        <TermInfo xmlns="http://schemas.microsoft.com/office/infopath/2007/PartnerControls">
          <TermName xmlns="http://schemas.microsoft.com/office/infopath/2007/PartnerControls">JLO</TermName>
          <TermId xmlns="http://schemas.microsoft.com/office/infopath/2007/PartnerControls">a6143628-f853-428b-b4d3-efd42b7103b4</TermId>
        </TermInfo>
      </Terms>
    </cd9e870a0b6c4b8eab7eba6979df738a>
    <TaxCatchAll xmlns="34cef30c-c159-4e0e-9c2e-265b08304f06">
      <Value>17</Value>
      <Value>1</Value>
    </TaxCatchAll>
    <GACEmailSubject xmlns="34cef30c-c159-4e0e-9c2e-265b08304f06" xsi:nil="true"/>
    <Document_x0020_Due_x0020_Date xmlns="34cef30c-c159-4e0e-9c2e-265b08304f06" xsi:nil="true"/>
    <GACNameFR xmlns="34cef30c-c159-4e0e-9c2e-265b08304f06" xsi:nil="true"/>
    <GACExternalAuthor xmlns="34cef30c-c159-4e0e-9c2e-265b08304f06" xsi:nil="true"/>
    <GACAuthor xmlns="34cef30c-c159-4e0e-9c2e-265b08304f06">
      <UserInfo>
        <DisplayName/>
        <AccountId xsi:nil="true"/>
        <AccountType/>
      </UserInfo>
    </GACAuthor>
  </documentManagement>
</p:properties>
</file>

<file path=customXml/itemProps1.xml><?xml version="1.0" encoding="utf-8"?>
<ds:datastoreItem xmlns:ds="http://schemas.openxmlformats.org/officeDocument/2006/customXml" ds:itemID="{885E0BE1-3E7C-441A-9E42-B8F5DABBFD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9c1f34-12e2-4392-a526-d8ff7ca450ee"/>
    <ds:schemaRef ds:uri="34cef30c-c159-4e0e-9c2e-265b08304f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08BECE-44D8-48EF-8BA1-892A1C461C84}">
  <ds:schemaRefs>
    <ds:schemaRef ds:uri="http://schemas.microsoft.com/sharepoint/events"/>
  </ds:schemaRefs>
</ds:datastoreItem>
</file>

<file path=customXml/itemProps3.xml><?xml version="1.0" encoding="utf-8"?>
<ds:datastoreItem xmlns:ds="http://schemas.openxmlformats.org/officeDocument/2006/customXml" ds:itemID="{EE83A4CA-FDD4-4328-B710-18FB3AA3E51A}">
  <ds:schemaRefs>
    <ds:schemaRef ds:uri="http://schemas.microsoft.com/sharepoint/events"/>
  </ds:schemaRefs>
</ds:datastoreItem>
</file>

<file path=customXml/itemProps4.xml><?xml version="1.0" encoding="utf-8"?>
<ds:datastoreItem xmlns:ds="http://schemas.openxmlformats.org/officeDocument/2006/customXml" ds:itemID="{2BAC9DC7-CC1E-405C-B67A-3B5E9CEFC3B0}">
  <ds:schemaRefs>
    <ds:schemaRef ds:uri="http://schemas.microsoft.com/sharepoint/v3/contenttype/forms"/>
  </ds:schemaRefs>
</ds:datastoreItem>
</file>

<file path=customXml/itemProps5.xml><?xml version="1.0" encoding="utf-8"?>
<ds:datastoreItem xmlns:ds="http://schemas.openxmlformats.org/officeDocument/2006/customXml" ds:itemID="{DA12AA9A-1E5D-4625-BD2A-75DEF803DC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9c1f34-12e2-4392-a526-d8ff7ca450ee"/>
    <ds:schemaRef ds:uri="34cef30c-c159-4e0e-9c2e-265b08304f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6.xml><?xml version="1.0" encoding="utf-8"?>
<ds:datastoreItem xmlns:ds="http://schemas.openxmlformats.org/officeDocument/2006/customXml" ds:itemID="{1642C4F3-F051-45F0-83A0-A91B70DFDA98}">
  <ds:schemaRefs>
    <ds:schemaRef ds:uri="http://schemas.microsoft.com/office/2006/metadata/properties"/>
    <ds:schemaRef ds:uri="http://schemas.microsoft.com/office/infopath/2007/PartnerControls"/>
    <ds:schemaRef ds:uri="34cef30c-c159-4e0e-9c2e-265b08304f06"/>
    <ds:schemaRef ds:uri="459c1f34-12e2-4392-a526-d8ff7ca450ee"/>
  </ds:schemaRefs>
</ds:datastoreItem>
</file>

<file path=customXml/itemProps7.xml><?xml version="1.0" encoding="utf-8"?>
<ds:datastoreItem xmlns:ds="http://schemas.openxmlformats.org/officeDocument/2006/customXml" ds:itemID="{766E0338-FB08-477A-9C81-6BB4E6DD73E0}">
  <ds:schemaRefs>
    <ds:schemaRef ds:uri="http://schemas.microsoft.com/sharepoint/v3/contenttype/forms"/>
  </ds:schemaRefs>
</ds:datastoreItem>
</file>

<file path=customXml/itemProps8.xml><?xml version="1.0" encoding="utf-8"?>
<ds:datastoreItem xmlns:ds="http://schemas.openxmlformats.org/officeDocument/2006/customXml" ds:itemID="{94B294DC-F11B-4146-96F6-590A027660B4}">
  <ds:schemaRefs>
    <ds:schemaRef ds:uri="http://schemas.microsoft.com/office/2006/metadata/properties"/>
    <ds:schemaRef ds:uri="http://schemas.microsoft.com/office/infopath/2007/PartnerControls"/>
    <ds:schemaRef ds:uri="34cef30c-c159-4e0e-9c2e-265b08304f06"/>
    <ds:schemaRef ds:uri="459c1f34-12e2-4392-a526-d8ff7ca450ee"/>
  </ds:schemaRefs>
</ds:datastoreItem>
</file>

<file path=docMetadata/LabelInfo.xml><?xml version="1.0" encoding="utf-8"?>
<clbl:labelList xmlns:clbl="http://schemas.microsoft.com/office/2020/mipLabelMetadata">
  <clbl:label id="{14326388-830d-437a-bc54-523387be84e7}" enabled="1" method="Privileged" siteId="{612e3f19-36e9-44c6-a7f0-9daa3a334fb9}" contentBits="1" removed="0"/>
</clbl:labelList>
</file>

<file path=docProps/app.xml><?xml version="1.0" encoding="utf-8"?>
<Properties xmlns="http://schemas.openxmlformats.org/officeDocument/2006/extended-properties" xmlns:vt="http://schemas.openxmlformats.org/officeDocument/2006/docPropsVTypes">
  <Template>office theme</Template>
  <TotalTime>47</TotalTime>
  <Words>1087</Words>
  <Application>Microsoft Office PowerPoint</Application>
  <PresentationFormat>Widescreen</PresentationFormat>
  <Paragraphs>40</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Times New Roman</vt:lpstr>
      <vt:lpstr>office theme</vt:lpstr>
      <vt:lpstr>Effective Control</vt:lpstr>
      <vt:lpstr>UNCLOS Article 153(2)</vt:lpstr>
      <vt:lpstr>UNCLOS Annex III Article 4(3)</vt:lpstr>
      <vt:lpstr>UNCLOS Annex III article 9(4)</vt:lpstr>
      <vt:lpstr>PowerPoint Presentation</vt:lpstr>
      <vt:lpstr>UNCLOS Annex III Article 4(3)</vt:lpstr>
      <vt:lpstr>UNCLOS Article 139</vt:lpstr>
      <vt:lpstr>UNCLOS Article 139</vt:lpstr>
      <vt:lpstr>Effective Control is relevant to:</vt:lpstr>
      <vt:lpstr>UNCLOS Article 148</vt:lpstr>
      <vt:lpstr>ITLOS 2011 Advisory Opinion</vt:lpstr>
      <vt:lpstr>ITLOS 2011 Advisory Opinion</vt:lpstr>
      <vt:lpstr>1994 Agreement</vt:lpstr>
      <vt:lpstr>2011 ITLOS Advisory Opinion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Leblanc, Laurence -JLO</cp:lastModifiedBy>
  <cp:revision>171</cp:revision>
  <dcterms:created xsi:type="dcterms:W3CDTF">2026-07-08T19:32:25Z</dcterms:created>
  <dcterms:modified xsi:type="dcterms:W3CDTF">2026-07-17T17:02:22Z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office theme:8</vt:lpwstr>
  </property>
  <property fmtid="{D5CDD505-2E9C-101B-9397-08002B2CF9AE}" pid="3" name="ClassificationContentMarkingHeaderText">
    <vt:lpwstr>UNCLASSIFIED | NON CLASSIFIÉ</vt:lpwstr>
  </property>
  <property fmtid="{D5CDD505-2E9C-101B-9397-08002B2CF9AE}" pid="4" name="Type_x0020_of_x0020_Document">
    <vt:lpwstr/>
  </property>
  <property fmtid="{D5CDD505-2E9C-101B-9397-08002B2CF9AE}" pid="5" name="GACFunction">
    <vt:lpwstr/>
  </property>
  <property fmtid="{D5CDD505-2E9C-101B-9397-08002B2CF9AE}" pid="6" name="GACSensitivity">
    <vt:lpwstr/>
  </property>
  <property fmtid="{D5CDD505-2E9C-101B-9397-08002B2CF9AE}" pid="7" name="e184fa88d15340fda4608cebaef345b2">
    <vt:lpwstr/>
  </property>
  <property fmtid="{D5CDD505-2E9C-101B-9397-08002B2CF9AE}" pid="8" name="_dlc_DocIdItemGuid">
    <vt:lpwstr>6f0718d0-bf27-4ef0-8acb-07e6cdd86a64</vt:lpwstr>
  </property>
  <property fmtid="{D5CDD505-2E9C-101B-9397-08002B2CF9AE}" pid="9" name="_GAC_ApprovalType">
    <vt:lpwstr/>
  </property>
  <property fmtid="{D5CDD505-2E9C-101B-9397-08002B2CF9AE}" pid="10" name="GACLanguage">
    <vt:lpwstr>1;#English|11e557cc-ac14-41e3-bbfd-0883d422a678</vt:lpwstr>
  </property>
  <property fmtid="{D5CDD505-2E9C-101B-9397-08002B2CF9AE}" pid="11" name="Client Business Unit1">
    <vt:lpwstr>17;#JLO|a6143628-f853-428b-b4d3-efd42b7103b4</vt:lpwstr>
  </property>
  <property fmtid="{D5CDD505-2E9C-101B-9397-08002B2CF9AE}" pid="12" name="Calendar_x0020_Year1">
    <vt:lpwstr/>
  </property>
  <property fmtid="{D5CDD505-2E9C-101B-9397-08002B2CF9AE}" pid="13" name="_GAC_ApprovalDecision">
    <vt:lpwstr/>
  </property>
  <property fmtid="{D5CDD505-2E9C-101B-9397-08002B2CF9AE}" pid="14" name="Document_x0020_Status">
    <vt:lpwstr/>
  </property>
  <property fmtid="{D5CDD505-2E9C-101B-9397-08002B2CF9AE}" pid="15" name="g1eeca3a6dad4a12a62d5a38affffe4d">
    <vt:lpwstr/>
  </property>
  <property fmtid="{D5CDD505-2E9C-101B-9397-08002B2CF9AE}" pid="16" name="Client_x0020_Business_x0020_Unit1">
    <vt:lpwstr>17;#JLO|a6143628-f853-428b-b4d3-efd42b7103b4</vt:lpwstr>
  </property>
  <property fmtid="{D5CDD505-2E9C-101B-9397-08002B2CF9AE}" pid="17" name="ContentTypeId">
    <vt:lpwstr>0x0101003CA0B435200DB546803A3054F1BB6449</vt:lpwstr>
  </property>
  <property fmtid="{D5CDD505-2E9C-101B-9397-08002B2CF9AE}" pid="18" name="MediaServiceImageTags">
    <vt:lpwstr/>
  </property>
  <property fmtid="{D5CDD505-2E9C-101B-9397-08002B2CF9AE}" pid="19" name="lcf76f155ced4ddcb4097134ff3c332f">
    <vt:lpwstr/>
  </property>
  <property fmtid="{D5CDD505-2E9C-101B-9397-08002B2CF9AE}" pid="20" name="kbeb77ab7b644f289cff57befc08babf">
    <vt:lpwstr/>
  </property>
  <property fmtid="{D5CDD505-2E9C-101B-9397-08002B2CF9AE}" pid="21" name="Fiscal_x0020_Year123">
    <vt:lpwstr/>
  </property>
  <property fmtid="{D5CDD505-2E9C-101B-9397-08002B2CF9AE}" pid="22" name="f06462a5a10842e49bf17f686a571c5e">
    <vt:lpwstr/>
  </property>
  <property fmtid="{D5CDD505-2E9C-101B-9397-08002B2CF9AE}" pid="23" name="Fiscal_x0020_Period1">
    <vt:lpwstr/>
  </property>
  <property fmtid="{D5CDD505-2E9C-101B-9397-08002B2CF9AE}" pid="24" name="Calendar Year1">
    <vt:lpwstr/>
  </property>
  <property fmtid="{D5CDD505-2E9C-101B-9397-08002B2CF9AE}" pid="25" name="Document Status">
    <vt:lpwstr/>
  </property>
  <property fmtid="{D5CDD505-2E9C-101B-9397-08002B2CF9AE}" pid="26" name="Fiscal Year123">
    <vt:lpwstr/>
  </property>
  <property fmtid="{D5CDD505-2E9C-101B-9397-08002B2CF9AE}" pid="27" name="Fiscal Period1">
    <vt:lpwstr/>
  </property>
  <property fmtid="{D5CDD505-2E9C-101B-9397-08002B2CF9AE}" pid="28" name="Type of Document">
    <vt:lpwstr/>
  </property>
</Properties>
</file>