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80" r:id="rId2"/>
    <p:sldId id="303" r:id="rId3"/>
    <p:sldId id="317" r:id="rId4"/>
    <p:sldId id="395" r:id="rId5"/>
    <p:sldId id="260" r:id="rId6"/>
    <p:sldId id="429" r:id="rId7"/>
    <p:sldId id="430" r:id="rId8"/>
    <p:sldId id="431" r:id="rId9"/>
    <p:sldId id="415" r:id="rId10"/>
    <p:sldId id="432" r:id="rId11"/>
    <p:sldId id="266" r:id="rId12"/>
    <p:sldId id="416" r:id="rId13"/>
    <p:sldId id="417" r:id="rId14"/>
    <p:sldId id="418" r:id="rId15"/>
    <p:sldId id="419" r:id="rId16"/>
    <p:sldId id="421" r:id="rId17"/>
    <p:sldId id="428" r:id="rId18"/>
    <p:sldId id="423" r:id="rId19"/>
    <p:sldId id="425" r:id="rId20"/>
    <p:sldId id="426" r:id="rId21"/>
    <p:sldId id="427" r:id="rId22"/>
    <p:sldId id="351" r:id="rId2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A3"/>
    <a:srgbClr val="F1EFA9"/>
    <a:srgbClr val="DEDCBA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184" autoAdjust="0"/>
  </p:normalViewPr>
  <p:slideViewPr>
    <p:cSldViewPr snapToGrid="0">
      <p:cViewPr>
        <p:scale>
          <a:sx n="66" d="100"/>
          <a:sy n="66" d="100"/>
        </p:scale>
        <p:origin x="32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57150" cy="5715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Stage 2 Ad-Valorem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Fixed Stage 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Very Low</c:v>
                </c:pt>
                <c:pt idx="1">
                  <c:v>Low</c:v>
                </c:pt>
                <c:pt idx="2">
                  <c:v>Expected</c:v>
                </c:pt>
                <c:pt idx="3">
                  <c:v>High</c:v>
                </c:pt>
                <c:pt idx="4">
                  <c:v>Very High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0.06</c:v>
                </c:pt>
                <c:pt idx="1">
                  <c:v>0.06</c:v>
                </c:pt>
                <c:pt idx="2">
                  <c:v>0.06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39-4DBD-879E-44704A65EB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Variable Rate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Very Low</c:v>
                </c:pt>
                <c:pt idx="1">
                  <c:v>Low</c:v>
                </c:pt>
                <c:pt idx="2">
                  <c:v>Expected</c:v>
                </c:pt>
                <c:pt idx="3">
                  <c:v>High</c:v>
                </c:pt>
                <c:pt idx="4">
                  <c:v>Very High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0.03</c:v>
                </c:pt>
                <c:pt idx="1">
                  <c:v>0.03</c:v>
                </c:pt>
                <c:pt idx="2">
                  <c:v>0.06</c:v>
                </c:pt>
                <c:pt idx="3">
                  <c:v>0.09</c:v>
                </c:pt>
                <c:pt idx="4">
                  <c:v>0.09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39-4DBD-879E-44704A65EB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2096607"/>
        <c:axId val="1770529615"/>
      </c:lineChart>
      <c:catAx>
        <c:axId val="17620966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Price</a:t>
                </a:r>
                <a:r>
                  <a:rPr lang="en-US" sz="1800" baseline="0" dirty="0"/>
                  <a:t> in Year of Extraction</a:t>
                </a:r>
                <a:endParaRPr lang="en-US" sz="180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0529615"/>
        <c:crosses val="autoZero"/>
        <c:auto val="1"/>
        <c:lblAlgn val="ctr"/>
        <c:lblOffset val="100"/>
        <c:noMultiLvlLbl val="0"/>
      </c:catAx>
      <c:valAx>
        <c:axId val="1770529615"/>
        <c:scaling>
          <c:orientation val="minMax"/>
          <c:min val="2.0000000000000004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Rate in Year of Extraction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2096607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37BA2A5-CCBC-49DE-B89A-6909D4ABDE89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5BFA2FE-93D3-4972-A55E-69155D7EF1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66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FA2FE-93D3-4972-A55E-69155D7EF1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56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FA2FE-93D3-4972-A55E-69155D7EF1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6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FA2FE-93D3-4972-A55E-69155D7EF1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05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27" name="Group 21"/>
          <p:cNvGrpSpPr>
            <a:grpSpLocks noChangeAspect="1"/>
          </p:cNvGrpSpPr>
          <p:nvPr userDrawn="1"/>
        </p:nvGrpSpPr>
        <p:grpSpPr bwMode="auto">
          <a:xfrm>
            <a:off x="856593" y="6369504"/>
            <a:ext cx="703263" cy="363538"/>
            <a:chOff x="2400" y="1584"/>
            <a:chExt cx="1392" cy="720"/>
          </a:xfrm>
        </p:grpSpPr>
        <p:sp>
          <p:nvSpPr>
            <p:cNvPr id="28" name="Rectangle 22"/>
            <p:cNvSpPr>
              <a:spLocks noChangeAspect="1" noChangeArrowheads="1"/>
            </p:cNvSpPr>
            <p:nvPr userDrawn="1"/>
          </p:nvSpPr>
          <p:spPr bwMode="auto">
            <a:xfrm>
              <a:off x="2400" y="1584"/>
              <a:ext cx="145" cy="720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9" name="Rectangle 23"/>
            <p:cNvSpPr>
              <a:spLocks noChangeAspect="1" noChangeArrowheads="1"/>
            </p:cNvSpPr>
            <p:nvPr userDrawn="1"/>
          </p:nvSpPr>
          <p:spPr bwMode="auto">
            <a:xfrm>
              <a:off x="2639" y="1584"/>
              <a:ext cx="145" cy="481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0" name="Rectangle 24"/>
            <p:cNvSpPr>
              <a:spLocks noChangeAspect="1" noChangeArrowheads="1"/>
            </p:cNvSpPr>
            <p:nvPr userDrawn="1"/>
          </p:nvSpPr>
          <p:spPr bwMode="auto">
            <a:xfrm>
              <a:off x="2881" y="1584"/>
              <a:ext cx="145" cy="720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1" name="Rectangle 25"/>
            <p:cNvSpPr>
              <a:spLocks noChangeAspect="1" noChangeArrowheads="1"/>
            </p:cNvSpPr>
            <p:nvPr userDrawn="1"/>
          </p:nvSpPr>
          <p:spPr bwMode="auto">
            <a:xfrm>
              <a:off x="3120" y="1823"/>
              <a:ext cx="145" cy="481"/>
            </a:xfrm>
            <a:prstGeom prst="rect">
              <a:avLst/>
            </a:prstGeom>
            <a:solidFill>
              <a:srgbClr val="666666"/>
            </a:solidFill>
            <a:ln w="12700">
              <a:solidFill>
                <a:srgbClr val="6666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2" name="Rectangle 26"/>
            <p:cNvSpPr>
              <a:spLocks noChangeAspect="1" noChangeArrowheads="1"/>
            </p:cNvSpPr>
            <p:nvPr userDrawn="1"/>
          </p:nvSpPr>
          <p:spPr bwMode="auto">
            <a:xfrm>
              <a:off x="3120" y="1584"/>
              <a:ext cx="145" cy="145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3" name="Rectangle 27"/>
            <p:cNvSpPr>
              <a:spLocks noChangeAspect="1" noChangeArrowheads="1"/>
            </p:cNvSpPr>
            <p:nvPr userDrawn="1"/>
          </p:nvSpPr>
          <p:spPr bwMode="auto">
            <a:xfrm>
              <a:off x="3362" y="1823"/>
              <a:ext cx="141" cy="481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34" name="Rectangle 28"/>
            <p:cNvSpPr>
              <a:spLocks noChangeAspect="1" noChangeArrowheads="1"/>
            </p:cNvSpPr>
            <p:nvPr userDrawn="1"/>
          </p:nvSpPr>
          <p:spPr bwMode="auto">
            <a:xfrm>
              <a:off x="3362" y="1584"/>
              <a:ext cx="430" cy="145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5" name="Text Box 29"/>
          <p:cNvSpPr txBox="1">
            <a:spLocks noChangeArrowheads="1"/>
          </p:cNvSpPr>
          <p:nvPr userDrawn="1"/>
        </p:nvSpPr>
        <p:spPr bwMode="auto">
          <a:xfrm>
            <a:off x="1514201" y="6299774"/>
            <a:ext cx="211307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000" b="1" dirty="0">
                <a:solidFill>
                  <a:srgbClr val="993333"/>
                </a:solidFill>
                <a:latin typeface="Arial Narrow" pitchFamily="34" charset="0"/>
              </a:rPr>
              <a:t>Massachusetts Institute of Technology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000" b="1" dirty="0">
                <a:solidFill>
                  <a:srgbClr val="993333"/>
                </a:solidFill>
                <a:latin typeface="Arial Narrow" pitchFamily="34" charset="0"/>
              </a:rPr>
              <a:t>Materials Research Laboratory</a:t>
            </a:r>
          </a:p>
        </p:txBody>
      </p:sp>
      <p:pic>
        <p:nvPicPr>
          <p:cNvPr id="36" name="Picture 20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44013" y="6369504"/>
            <a:ext cx="2109787" cy="40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37" name="Straight Connector 36"/>
          <p:cNvCxnSpPr/>
          <p:nvPr userDrawn="1"/>
        </p:nvCxnSpPr>
        <p:spPr>
          <a:xfrm flipH="1">
            <a:off x="0" y="6226204"/>
            <a:ext cx="12210393" cy="0"/>
          </a:xfrm>
          <a:prstGeom prst="line">
            <a:avLst/>
          </a:prstGeom>
          <a:ln w="76200">
            <a:solidFill>
              <a:srgbClr val="99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94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4414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701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51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7" name="Group 21"/>
          <p:cNvGrpSpPr>
            <a:grpSpLocks noChangeAspect="1"/>
          </p:cNvGrpSpPr>
          <p:nvPr userDrawn="1"/>
        </p:nvGrpSpPr>
        <p:grpSpPr bwMode="auto">
          <a:xfrm>
            <a:off x="856593" y="6369504"/>
            <a:ext cx="703263" cy="363538"/>
            <a:chOff x="2400" y="1584"/>
            <a:chExt cx="1392" cy="720"/>
          </a:xfrm>
        </p:grpSpPr>
        <p:sp>
          <p:nvSpPr>
            <p:cNvPr id="18" name="Rectangle 22"/>
            <p:cNvSpPr>
              <a:spLocks noChangeAspect="1" noChangeArrowheads="1"/>
            </p:cNvSpPr>
            <p:nvPr userDrawn="1"/>
          </p:nvSpPr>
          <p:spPr bwMode="auto">
            <a:xfrm>
              <a:off x="2400" y="1584"/>
              <a:ext cx="145" cy="720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9" name="Rectangle 23"/>
            <p:cNvSpPr>
              <a:spLocks noChangeAspect="1" noChangeArrowheads="1"/>
            </p:cNvSpPr>
            <p:nvPr userDrawn="1"/>
          </p:nvSpPr>
          <p:spPr bwMode="auto">
            <a:xfrm>
              <a:off x="2639" y="1584"/>
              <a:ext cx="145" cy="481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" name="Rectangle 24"/>
            <p:cNvSpPr>
              <a:spLocks noChangeAspect="1" noChangeArrowheads="1"/>
            </p:cNvSpPr>
            <p:nvPr userDrawn="1"/>
          </p:nvSpPr>
          <p:spPr bwMode="auto">
            <a:xfrm>
              <a:off x="2881" y="1584"/>
              <a:ext cx="145" cy="720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1" name="Rectangle 25"/>
            <p:cNvSpPr>
              <a:spLocks noChangeAspect="1" noChangeArrowheads="1"/>
            </p:cNvSpPr>
            <p:nvPr userDrawn="1"/>
          </p:nvSpPr>
          <p:spPr bwMode="auto">
            <a:xfrm>
              <a:off x="3120" y="1823"/>
              <a:ext cx="145" cy="481"/>
            </a:xfrm>
            <a:prstGeom prst="rect">
              <a:avLst/>
            </a:prstGeom>
            <a:solidFill>
              <a:srgbClr val="666666"/>
            </a:solidFill>
            <a:ln w="12700">
              <a:solidFill>
                <a:srgbClr val="6666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" name="Rectangle 26"/>
            <p:cNvSpPr>
              <a:spLocks noChangeAspect="1" noChangeArrowheads="1"/>
            </p:cNvSpPr>
            <p:nvPr userDrawn="1"/>
          </p:nvSpPr>
          <p:spPr bwMode="auto">
            <a:xfrm>
              <a:off x="3120" y="1584"/>
              <a:ext cx="145" cy="145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3" name="Rectangle 27"/>
            <p:cNvSpPr>
              <a:spLocks noChangeAspect="1" noChangeArrowheads="1"/>
            </p:cNvSpPr>
            <p:nvPr userDrawn="1"/>
          </p:nvSpPr>
          <p:spPr bwMode="auto">
            <a:xfrm>
              <a:off x="3362" y="1823"/>
              <a:ext cx="141" cy="481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" name="Rectangle 28"/>
            <p:cNvSpPr>
              <a:spLocks noChangeAspect="1" noChangeArrowheads="1"/>
            </p:cNvSpPr>
            <p:nvPr userDrawn="1"/>
          </p:nvSpPr>
          <p:spPr bwMode="auto">
            <a:xfrm>
              <a:off x="3362" y="1584"/>
              <a:ext cx="430" cy="145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5" name="Text Box 29"/>
          <p:cNvSpPr txBox="1">
            <a:spLocks noChangeArrowheads="1"/>
          </p:cNvSpPr>
          <p:nvPr userDrawn="1"/>
        </p:nvSpPr>
        <p:spPr bwMode="auto">
          <a:xfrm>
            <a:off x="1514201" y="6299774"/>
            <a:ext cx="211307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000" b="1" dirty="0">
                <a:solidFill>
                  <a:srgbClr val="993333"/>
                </a:solidFill>
                <a:latin typeface="Arial Narrow" pitchFamily="34" charset="0"/>
              </a:rPr>
              <a:t>Massachusetts Institute of Technology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000" b="1" dirty="0">
                <a:solidFill>
                  <a:srgbClr val="993333"/>
                </a:solidFill>
                <a:latin typeface="Arial Narrow" pitchFamily="34" charset="0"/>
              </a:rPr>
              <a:t>Materials Research Laboratory</a:t>
            </a:r>
          </a:p>
        </p:txBody>
      </p:sp>
      <p:pic>
        <p:nvPicPr>
          <p:cNvPr id="26" name="Picture 20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44013" y="6369504"/>
            <a:ext cx="2109787" cy="40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27" name="Straight Connector 26"/>
          <p:cNvCxnSpPr/>
          <p:nvPr userDrawn="1"/>
        </p:nvCxnSpPr>
        <p:spPr>
          <a:xfrm flipH="1">
            <a:off x="0" y="6226204"/>
            <a:ext cx="12210393" cy="0"/>
          </a:xfrm>
          <a:prstGeom prst="line">
            <a:avLst/>
          </a:prstGeom>
          <a:ln w="76200">
            <a:solidFill>
              <a:srgbClr val="99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96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013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96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4365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70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787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860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9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oup 21"/>
          <p:cNvGrpSpPr>
            <a:grpSpLocks noChangeAspect="1"/>
          </p:cNvGrpSpPr>
          <p:nvPr userDrawn="1"/>
        </p:nvGrpSpPr>
        <p:grpSpPr bwMode="auto">
          <a:xfrm>
            <a:off x="856593" y="6369504"/>
            <a:ext cx="703263" cy="363538"/>
            <a:chOff x="2400" y="1584"/>
            <a:chExt cx="1392" cy="720"/>
          </a:xfrm>
        </p:grpSpPr>
        <p:sp>
          <p:nvSpPr>
            <p:cNvPr id="8" name="Rectangle 22"/>
            <p:cNvSpPr>
              <a:spLocks noChangeAspect="1" noChangeArrowheads="1"/>
            </p:cNvSpPr>
            <p:nvPr userDrawn="1"/>
          </p:nvSpPr>
          <p:spPr bwMode="auto">
            <a:xfrm>
              <a:off x="2400" y="1584"/>
              <a:ext cx="145" cy="720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23"/>
            <p:cNvSpPr>
              <a:spLocks noChangeAspect="1" noChangeArrowheads="1"/>
            </p:cNvSpPr>
            <p:nvPr userDrawn="1"/>
          </p:nvSpPr>
          <p:spPr bwMode="auto">
            <a:xfrm>
              <a:off x="2639" y="1584"/>
              <a:ext cx="145" cy="481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Rectangle 24"/>
            <p:cNvSpPr>
              <a:spLocks noChangeAspect="1" noChangeArrowheads="1"/>
            </p:cNvSpPr>
            <p:nvPr userDrawn="1"/>
          </p:nvSpPr>
          <p:spPr bwMode="auto">
            <a:xfrm>
              <a:off x="2881" y="1584"/>
              <a:ext cx="145" cy="720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" name="Rectangle 25"/>
            <p:cNvSpPr>
              <a:spLocks noChangeAspect="1" noChangeArrowheads="1"/>
            </p:cNvSpPr>
            <p:nvPr userDrawn="1"/>
          </p:nvSpPr>
          <p:spPr bwMode="auto">
            <a:xfrm>
              <a:off x="3120" y="1823"/>
              <a:ext cx="145" cy="481"/>
            </a:xfrm>
            <a:prstGeom prst="rect">
              <a:avLst/>
            </a:prstGeom>
            <a:solidFill>
              <a:srgbClr val="666666"/>
            </a:solidFill>
            <a:ln w="12700">
              <a:solidFill>
                <a:srgbClr val="6666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" name="Rectangle 26"/>
            <p:cNvSpPr>
              <a:spLocks noChangeAspect="1" noChangeArrowheads="1"/>
            </p:cNvSpPr>
            <p:nvPr userDrawn="1"/>
          </p:nvSpPr>
          <p:spPr bwMode="auto">
            <a:xfrm>
              <a:off x="3120" y="1584"/>
              <a:ext cx="145" cy="145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" name="Rectangle 27"/>
            <p:cNvSpPr>
              <a:spLocks noChangeAspect="1" noChangeArrowheads="1"/>
            </p:cNvSpPr>
            <p:nvPr userDrawn="1"/>
          </p:nvSpPr>
          <p:spPr bwMode="auto">
            <a:xfrm>
              <a:off x="3362" y="1823"/>
              <a:ext cx="141" cy="481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Rectangle 28"/>
            <p:cNvSpPr>
              <a:spLocks noChangeAspect="1" noChangeArrowheads="1"/>
            </p:cNvSpPr>
            <p:nvPr userDrawn="1"/>
          </p:nvSpPr>
          <p:spPr bwMode="auto">
            <a:xfrm>
              <a:off x="3362" y="1584"/>
              <a:ext cx="430" cy="145"/>
            </a:xfrm>
            <a:prstGeom prst="rect">
              <a:avLst/>
            </a:prstGeom>
            <a:solidFill>
              <a:srgbClr val="993333"/>
            </a:solidFill>
            <a:ln w="12700">
              <a:solidFill>
                <a:srgbClr val="9933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 Box 29"/>
          <p:cNvSpPr txBox="1">
            <a:spLocks noChangeArrowheads="1"/>
          </p:cNvSpPr>
          <p:nvPr userDrawn="1"/>
        </p:nvSpPr>
        <p:spPr bwMode="auto">
          <a:xfrm>
            <a:off x="1514201" y="6299774"/>
            <a:ext cx="211307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1000" b="1" dirty="0">
                <a:solidFill>
                  <a:srgbClr val="993333"/>
                </a:solidFill>
                <a:latin typeface="Arial Narrow" pitchFamily="34" charset="0"/>
              </a:rPr>
              <a:t>Massachusetts Institute of Technology</a:t>
            </a:r>
          </a:p>
          <a:p>
            <a:pPr eaLnBrk="0" hangingPunct="0">
              <a:lnSpc>
                <a:spcPct val="90000"/>
              </a:lnSpc>
              <a:defRPr/>
            </a:pPr>
            <a:r>
              <a:rPr lang="en-US" sz="1000" b="1" dirty="0">
                <a:solidFill>
                  <a:srgbClr val="993333"/>
                </a:solidFill>
                <a:latin typeface="Arial Narrow" pitchFamily="34" charset="0"/>
              </a:rPr>
              <a:t>Materials Research Laboratory</a:t>
            </a:r>
          </a:p>
        </p:txBody>
      </p:sp>
      <p:pic>
        <p:nvPicPr>
          <p:cNvPr id="16" name="Picture 20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44013" y="6369504"/>
            <a:ext cx="2109787" cy="407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 userDrawn="1"/>
        </p:nvCxnSpPr>
        <p:spPr>
          <a:xfrm flipH="1">
            <a:off x="838200" y="1543548"/>
            <a:ext cx="11353800" cy="0"/>
          </a:xfrm>
          <a:prstGeom prst="line">
            <a:avLst/>
          </a:prstGeom>
          <a:ln w="76200">
            <a:solidFill>
              <a:srgbClr val="99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H="1">
            <a:off x="0" y="1543548"/>
            <a:ext cx="654269" cy="0"/>
          </a:xfrm>
          <a:prstGeom prst="line">
            <a:avLst/>
          </a:prstGeom>
          <a:ln w="76200">
            <a:solidFill>
              <a:srgbClr val="99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flipH="1">
            <a:off x="0" y="6226204"/>
            <a:ext cx="12210393" cy="0"/>
          </a:xfrm>
          <a:prstGeom prst="line">
            <a:avLst/>
          </a:prstGeom>
          <a:ln w="76200">
            <a:solidFill>
              <a:srgbClr val="99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88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Re-cap of the Financial Payment System Modeling for Polymetallic Nodules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3766620"/>
            <a:ext cx="9144000" cy="2387600"/>
          </a:xfrm>
        </p:spPr>
        <p:txBody>
          <a:bodyPr>
            <a:normAutofit/>
          </a:bodyPr>
          <a:lstStyle/>
          <a:p>
            <a:r>
              <a:rPr lang="en-US" sz="1800" dirty="0"/>
              <a:t>Richard Roth, Randolph Kirchain, Tom Peacock</a:t>
            </a:r>
            <a:br>
              <a:rPr lang="en-US" sz="1800" dirty="0"/>
            </a:br>
            <a:r>
              <a:rPr lang="en-US" sz="1800" dirty="0"/>
              <a:t>Materials System Laboratory</a:t>
            </a:r>
            <a:br>
              <a:rPr lang="en-US" sz="1800" dirty="0"/>
            </a:br>
            <a:r>
              <a:rPr lang="en-US" sz="1800" dirty="0"/>
              <a:t>Massachusetts Institute of Technology</a:t>
            </a:r>
          </a:p>
          <a:p>
            <a:endParaRPr lang="en-US" sz="1800" dirty="0"/>
          </a:p>
          <a:p>
            <a:r>
              <a:rPr lang="en-US" sz="1800" dirty="0"/>
              <a:t>Presentation to International Seabed Authority</a:t>
            </a:r>
            <a:br>
              <a:rPr lang="en-US" sz="1800" dirty="0"/>
            </a:br>
            <a:r>
              <a:rPr lang="en-US" sz="1800" dirty="0"/>
              <a:t>Open Ended Working Group on Financial Modeling</a:t>
            </a:r>
            <a:br>
              <a:rPr lang="en-US" sz="1800" dirty="0"/>
            </a:br>
            <a:r>
              <a:rPr lang="en-US" sz="1800" dirty="0"/>
              <a:t>Kingston, Jamaica</a:t>
            </a:r>
            <a:br>
              <a:rPr lang="en-US" sz="1800" dirty="0"/>
            </a:br>
            <a:r>
              <a:rPr lang="en-US" sz="1800" dirty="0"/>
              <a:t>March 22, 2022</a:t>
            </a:r>
          </a:p>
        </p:txBody>
      </p:sp>
    </p:spTree>
    <p:extLst>
      <p:ext uri="{BB962C8B-B14F-4D97-AF65-F5344CB8AC3E}">
        <p14:creationId xmlns:p14="http://schemas.microsoft.com/office/powerpoint/2010/main" val="469824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C7CB0FD-FCEE-46C5-B02E-4E5E4A2B0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review how royalties are calculated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E97C0E-BEF8-4D83-AC42-BD81F46DB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 Valorem Royalties</a:t>
            </a:r>
          </a:p>
          <a:p>
            <a:pPr lvl="1"/>
            <a:r>
              <a:rPr lang="en-US" dirty="0"/>
              <a:t>Payment = Rate * Value</a:t>
            </a:r>
          </a:p>
          <a:p>
            <a:pPr lvl="2"/>
            <a:r>
              <a:rPr lang="en-US" dirty="0"/>
              <a:t>Rate is usually specified as a percent of the value</a:t>
            </a:r>
          </a:p>
          <a:p>
            <a:pPr lvl="2"/>
            <a:r>
              <a:rPr lang="en-US" dirty="0"/>
              <a:t>Value is calculated by the total revenue generated (price * quantity)</a:t>
            </a:r>
          </a:p>
          <a:p>
            <a:pPr lvl="2"/>
            <a:r>
              <a:rPr lang="en-US" dirty="0"/>
              <a:t>Rate, price and quantity must all have a consistent basis</a:t>
            </a:r>
          </a:p>
          <a:p>
            <a:pPr lvl="3"/>
            <a:r>
              <a:rPr lang="en-US" dirty="0"/>
              <a:t>Price of what?  Metal? Nodule? Intermediate Product?</a:t>
            </a:r>
          </a:p>
          <a:p>
            <a:pPr lvl="3"/>
            <a:endParaRPr lang="en-US" dirty="0"/>
          </a:p>
          <a:p>
            <a:r>
              <a:rPr lang="en-US" dirty="0"/>
              <a:t>Fixed vs Variable Rate Ad Valorem Systems</a:t>
            </a:r>
          </a:p>
          <a:p>
            <a:pPr lvl="1"/>
            <a:r>
              <a:rPr lang="en-US" dirty="0"/>
              <a:t>Fixed:  the rate is constant</a:t>
            </a:r>
          </a:p>
          <a:p>
            <a:pPr lvl="1"/>
            <a:r>
              <a:rPr lang="en-US" dirty="0"/>
              <a:t>Variable:  the rate itself is a function of the price of the resource</a:t>
            </a:r>
          </a:p>
          <a:p>
            <a:pPr lvl="1"/>
            <a:endParaRPr lang="en-US" dirty="0"/>
          </a:p>
          <a:p>
            <a:r>
              <a:rPr lang="en-US" dirty="0"/>
              <a:t>Profit Based Royalties</a:t>
            </a:r>
          </a:p>
          <a:p>
            <a:pPr lvl="1"/>
            <a:r>
              <a:rPr lang="en-US" dirty="0"/>
              <a:t>Payment = Rate * Profit</a:t>
            </a:r>
          </a:p>
          <a:p>
            <a:pPr lvl="2"/>
            <a:r>
              <a:rPr lang="en-US" dirty="0"/>
              <a:t>Profit must be calculated based on detailed accounting principles</a:t>
            </a:r>
          </a:p>
        </p:txBody>
      </p:sp>
    </p:spTree>
    <p:extLst>
      <p:ext uri="{BB962C8B-B14F-4D97-AF65-F5344CB8AC3E}">
        <p14:creationId xmlns:p14="http://schemas.microsoft.com/office/powerpoint/2010/main" val="242497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63E7E-9875-4557-B052-8DE530A54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Does Variable Rate Ad-valorem Work?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0C737D1-FFB8-4A9B-8E16-F66FAE1AC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8640" y="1825625"/>
            <a:ext cx="562356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all cases, we assume fixed 2% rate for first five years</a:t>
            </a:r>
          </a:p>
          <a:p>
            <a:r>
              <a:rPr lang="en-US" dirty="0"/>
              <a:t>For second five years, …</a:t>
            </a:r>
          </a:p>
          <a:p>
            <a:pPr marL="457200" lvl="1" indent="0">
              <a:buNone/>
            </a:pPr>
            <a:r>
              <a:rPr lang="en-US" dirty="0"/>
              <a:t>Variable ad-valorem requires more definition</a:t>
            </a:r>
          </a:p>
          <a:p>
            <a:pPr lvl="1"/>
            <a:r>
              <a:rPr lang="en-US" dirty="0"/>
              <a:t>Low rate</a:t>
            </a:r>
          </a:p>
          <a:p>
            <a:pPr lvl="2"/>
            <a:r>
              <a:rPr lang="en-US" dirty="0"/>
              <a:t>Price at prices below Trigger 1</a:t>
            </a:r>
          </a:p>
          <a:p>
            <a:pPr lvl="1"/>
            <a:r>
              <a:rPr lang="en-US" dirty="0"/>
              <a:t>Metal Price Trigger 1</a:t>
            </a:r>
          </a:p>
          <a:p>
            <a:pPr lvl="2"/>
            <a:r>
              <a:rPr lang="en-US" dirty="0"/>
              <a:t>Price above which rates go up</a:t>
            </a:r>
          </a:p>
          <a:p>
            <a:pPr lvl="1"/>
            <a:r>
              <a:rPr lang="en-US" dirty="0"/>
              <a:t>Metal Price Trigger 2</a:t>
            </a:r>
          </a:p>
          <a:p>
            <a:pPr lvl="2"/>
            <a:r>
              <a:rPr lang="en-US" dirty="0"/>
              <a:t>Price at or above which rates are at maximum</a:t>
            </a:r>
          </a:p>
          <a:p>
            <a:pPr lvl="1"/>
            <a:r>
              <a:rPr lang="en-US" dirty="0"/>
              <a:t>Max rate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4D7054B2-305B-43E4-B524-F620F77A5CD8}"/>
              </a:ext>
            </a:extLst>
          </p:cNvPr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747252D-4756-48CD-99BA-6D97B58C7457}"/>
              </a:ext>
            </a:extLst>
          </p:cNvPr>
          <p:cNvSpPr txBox="1"/>
          <p:nvPr/>
        </p:nvSpPr>
        <p:spPr>
          <a:xfrm>
            <a:off x="7149415" y="4593287"/>
            <a:ext cx="1162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Low Rate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AD57A9B-6821-44AD-96B5-99285D10EECB}"/>
              </a:ext>
            </a:extLst>
          </p:cNvPr>
          <p:cNvCxnSpPr/>
          <p:nvPr/>
        </p:nvCxnSpPr>
        <p:spPr>
          <a:xfrm flipV="1">
            <a:off x="8412480" y="4258491"/>
            <a:ext cx="0" cy="105809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99FB3F7-52C9-4CA1-AA85-1DD0639AB533}"/>
              </a:ext>
            </a:extLst>
          </p:cNvPr>
          <p:cNvSpPr txBox="1"/>
          <p:nvPr/>
        </p:nvSpPr>
        <p:spPr>
          <a:xfrm>
            <a:off x="8589630" y="4716818"/>
            <a:ext cx="1397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Metal Price</a:t>
            </a:r>
          </a:p>
          <a:p>
            <a:r>
              <a:rPr lang="en-US" sz="2000" b="1" dirty="0"/>
              <a:t>Trigger 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582262-DBFA-4E79-A3B3-BE6E11B02F95}"/>
              </a:ext>
            </a:extLst>
          </p:cNvPr>
          <p:cNvCxnSpPr>
            <a:cxnSpLocks/>
          </p:cNvCxnSpPr>
          <p:nvPr/>
        </p:nvCxnSpPr>
        <p:spPr>
          <a:xfrm flipV="1">
            <a:off x="10008325" y="2457994"/>
            <a:ext cx="0" cy="285858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D9C1DEE-7079-47F2-A769-E7AE5E1388D6}"/>
              </a:ext>
            </a:extLst>
          </p:cNvPr>
          <p:cNvSpPr txBox="1"/>
          <p:nvPr/>
        </p:nvSpPr>
        <p:spPr>
          <a:xfrm>
            <a:off x="10250784" y="4257794"/>
            <a:ext cx="13971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Metal Price</a:t>
            </a:r>
          </a:p>
          <a:p>
            <a:r>
              <a:rPr lang="en-US" sz="2000" b="1" dirty="0"/>
              <a:t>Trigger 2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2906E3D-74B3-4CE7-AE6A-E067B2EC3111}"/>
              </a:ext>
            </a:extLst>
          </p:cNvPr>
          <p:cNvCxnSpPr>
            <a:stCxn id="10" idx="1"/>
          </p:cNvCxnSpPr>
          <p:nvPr/>
        </p:nvCxnSpPr>
        <p:spPr>
          <a:xfrm flipH="1">
            <a:off x="8412480" y="5070761"/>
            <a:ext cx="177150" cy="46167"/>
          </a:xfrm>
          <a:prstGeom prst="straightConnector1">
            <a:avLst/>
          </a:prstGeom>
          <a:ln w="127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A5D6AF9-BA27-476F-A311-372EF8831C62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10008326" y="4611737"/>
            <a:ext cx="242458" cy="146194"/>
          </a:xfrm>
          <a:prstGeom prst="straightConnector1">
            <a:avLst/>
          </a:prstGeom>
          <a:ln w="127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1A3FD27-0564-4722-AC0E-F2FBCD7B0137}"/>
              </a:ext>
            </a:extLst>
          </p:cNvPr>
          <p:cNvSpPr txBox="1"/>
          <p:nvPr/>
        </p:nvSpPr>
        <p:spPr>
          <a:xfrm>
            <a:off x="10161389" y="2361715"/>
            <a:ext cx="1209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High Rate</a:t>
            </a:r>
          </a:p>
        </p:txBody>
      </p:sp>
    </p:spTree>
    <p:extLst>
      <p:ext uri="{BB962C8B-B14F-4D97-AF65-F5344CB8AC3E}">
        <p14:creationId xmlns:p14="http://schemas.microsoft.com/office/powerpoint/2010/main" val="3841722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7023D80-9694-4A4C-B800-ED76B7565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the Systems Differ?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BDBEE1-9E64-47DC-AB29-0E5D7B1C3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Timing of payments to ISA</a:t>
            </a:r>
          </a:p>
          <a:p>
            <a:endParaRPr lang="en-US" dirty="0"/>
          </a:p>
          <a:p>
            <a:r>
              <a:rPr lang="en-US" dirty="0"/>
              <a:t>Provide different amounts to the ISA if future does not equal baseline conditions that were forecast</a:t>
            </a:r>
          </a:p>
          <a:p>
            <a:pPr lvl="1"/>
            <a:r>
              <a:rPr lang="en-US" dirty="0"/>
              <a:t>Future metals prices turn out to be different than forecast</a:t>
            </a:r>
          </a:p>
          <a:p>
            <a:pPr lvl="1"/>
            <a:r>
              <a:rPr lang="en-US" dirty="0"/>
              <a:t>Different levels of metals recovery rates are achieved</a:t>
            </a:r>
          </a:p>
          <a:p>
            <a:pPr lvl="1"/>
            <a:r>
              <a:rPr lang="en-US" dirty="0"/>
              <a:t>Contractor cost overruns or savings</a:t>
            </a:r>
          </a:p>
          <a:p>
            <a:pPr lvl="1"/>
            <a:endParaRPr lang="en-US" dirty="0"/>
          </a:p>
          <a:p>
            <a:r>
              <a:rPr lang="en-US" dirty="0"/>
              <a:t>Different complexities for administering the systems</a:t>
            </a:r>
          </a:p>
        </p:txBody>
      </p:sp>
    </p:spTree>
    <p:extLst>
      <p:ext uri="{BB962C8B-B14F-4D97-AF65-F5344CB8AC3E}">
        <p14:creationId xmlns:p14="http://schemas.microsoft.com/office/powerpoint/2010/main" val="1521762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ED0D2-C0B2-47F1-8219-150B756CB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0EAE8-6888-4F2B-B01F-20A8FFA78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441" y="1620021"/>
            <a:ext cx="11373189" cy="1507336"/>
          </a:xfrm>
        </p:spPr>
        <p:txBody>
          <a:bodyPr/>
          <a:lstStyle/>
          <a:p>
            <a:r>
              <a:rPr lang="en-US" dirty="0"/>
              <a:t>Would the ISA be willing to accept lower payments in the first few years in return for higher total revenues across the lifetime of the project?</a:t>
            </a:r>
          </a:p>
          <a:p>
            <a:r>
              <a:rPr lang="en-US" dirty="0"/>
              <a:t>If so, how much lower in early years and for how much higher in the future?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46C5B0-0FC8-419B-881A-5EB77CD059F6}"/>
              </a:ext>
            </a:extLst>
          </p:cNvPr>
          <p:cNvSpPr txBox="1"/>
          <p:nvPr/>
        </p:nvSpPr>
        <p:spPr>
          <a:xfrm>
            <a:off x="2099328" y="3043612"/>
            <a:ext cx="4104996" cy="1200329"/>
          </a:xfrm>
          <a:prstGeom prst="rect">
            <a:avLst/>
          </a:prstGeom>
          <a:solidFill>
            <a:srgbClr val="FFC000">
              <a:alpha val="2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One Stage System:</a:t>
            </a:r>
          </a:p>
          <a:p>
            <a:r>
              <a:rPr lang="en-US" sz="2400" dirty="0"/>
              <a:t>$100 million/year for 25 years</a:t>
            </a:r>
          </a:p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EC64E6-9906-4ED6-8BA7-9A8B96DC274F}"/>
              </a:ext>
            </a:extLst>
          </p:cNvPr>
          <p:cNvSpPr txBox="1"/>
          <p:nvPr/>
        </p:nvSpPr>
        <p:spPr>
          <a:xfrm>
            <a:off x="7126725" y="3043611"/>
            <a:ext cx="4540987" cy="1200329"/>
          </a:xfrm>
          <a:prstGeom prst="rect">
            <a:avLst/>
          </a:prstGeom>
          <a:solidFill>
            <a:srgbClr val="FFC000">
              <a:alpha val="25000"/>
            </a:srgb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Two Stage System:</a:t>
            </a:r>
          </a:p>
          <a:p>
            <a:r>
              <a:rPr lang="en-US" sz="2400" dirty="0"/>
              <a:t>$50 million/year for 1</a:t>
            </a:r>
            <a:r>
              <a:rPr lang="en-US" sz="2400" baseline="30000" dirty="0"/>
              <a:t>st</a:t>
            </a:r>
            <a:r>
              <a:rPr lang="en-US" sz="2400" dirty="0"/>
              <a:t> 5 years</a:t>
            </a:r>
          </a:p>
          <a:p>
            <a:r>
              <a:rPr lang="en-US" sz="2400" dirty="0"/>
              <a:t>$150 million/year for next 20 years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EB1F7C9D-565A-441A-881D-47305BD5D0D5}"/>
              </a:ext>
            </a:extLst>
          </p:cNvPr>
          <p:cNvSpPr/>
          <p:nvPr/>
        </p:nvSpPr>
        <p:spPr>
          <a:xfrm>
            <a:off x="3625135" y="4285219"/>
            <a:ext cx="681742" cy="476137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46B46003-10B5-4342-8A6D-59D258703D66}"/>
              </a:ext>
            </a:extLst>
          </p:cNvPr>
          <p:cNvSpPr/>
          <p:nvPr/>
        </p:nvSpPr>
        <p:spPr>
          <a:xfrm>
            <a:off x="8950120" y="4285218"/>
            <a:ext cx="681742" cy="476137"/>
          </a:xfrm>
          <a:prstGeom prst="down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F0EF64-EF2D-4793-B168-4D2ACD20E4EF}"/>
              </a:ext>
            </a:extLst>
          </p:cNvPr>
          <p:cNvSpPr txBox="1"/>
          <p:nvPr/>
        </p:nvSpPr>
        <p:spPr>
          <a:xfrm>
            <a:off x="2143515" y="4802635"/>
            <a:ext cx="4104996" cy="461665"/>
          </a:xfrm>
          <a:prstGeom prst="rect">
            <a:avLst/>
          </a:prstGeom>
          <a:solidFill>
            <a:srgbClr val="FFC000">
              <a:alpha val="2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Lifetime Revenue = $2.5 billion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F2A504-3A02-49DB-A6AD-52727AD274F6}"/>
              </a:ext>
            </a:extLst>
          </p:cNvPr>
          <p:cNvSpPr txBox="1"/>
          <p:nvPr/>
        </p:nvSpPr>
        <p:spPr>
          <a:xfrm>
            <a:off x="7126724" y="4802634"/>
            <a:ext cx="4540987" cy="461665"/>
          </a:xfrm>
          <a:prstGeom prst="rect">
            <a:avLst/>
          </a:prstGeom>
          <a:solidFill>
            <a:srgbClr val="FFC000">
              <a:alpha val="2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Lifetime Revenue = $3.0 billion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AA1FE1-39B0-49CA-B4F8-5CF0E4743F9C}"/>
              </a:ext>
            </a:extLst>
          </p:cNvPr>
          <p:cNvSpPr txBox="1"/>
          <p:nvPr/>
        </p:nvSpPr>
        <p:spPr>
          <a:xfrm>
            <a:off x="6369321" y="3232151"/>
            <a:ext cx="592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vs.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BC26D6-A1F3-4788-B47B-68984BF0F141}"/>
              </a:ext>
            </a:extLst>
          </p:cNvPr>
          <p:cNvSpPr txBox="1"/>
          <p:nvPr/>
        </p:nvSpPr>
        <p:spPr>
          <a:xfrm>
            <a:off x="254300" y="3232151"/>
            <a:ext cx="1511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Example: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5A6ABD-A261-472F-8071-8142B88FBB3B}"/>
              </a:ext>
            </a:extLst>
          </p:cNvPr>
          <p:cNvSpPr txBox="1"/>
          <p:nvPr/>
        </p:nvSpPr>
        <p:spPr>
          <a:xfrm>
            <a:off x="681740" y="5328649"/>
            <a:ext cx="10985971" cy="830997"/>
          </a:xfrm>
          <a:prstGeom prst="rect">
            <a:avLst/>
          </a:prstGeom>
          <a:solidFill>
            <a:srgbClr val="92D050">
              <a:alpha val="25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Can be designed to provide contractors with same return for either system</a:t>
            </a:r>
          </a:p>
          <a:p>
            <a:pPr algn="ctr"/>
            <a:r>
              <a:rPr lang="en-US" sz="2400" dirty="0"/>
              <a:t>Takes advantage of contractor need to pay off debt earlier, if ISA is willing to wait</a:t>
            </a:r>
          </a:p>
        </p:txBody>
      </p:sp>
    </p:spTree>
    <p:extLst>
      <p:ext uri="{BB962C8B-B14F-4D97-AF65-F5344CB8AC3E}">
        <p14:creationId xmlns:p14="http://schemas.microsoft.com/office/powerpoint/2010/main" val="79685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7472B-A247-4E82-9509-9290D202F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62930" cy="1133856"/>
          </a:xfrm>
        </p:spPr>
        <p:txBody>
          <a:bodyPr>
            <a:normAutofit fontScale="90000"/>
          </a:bodyPr>
          <a:lstStyle/>
          <a:p>
            <a:r>
              <a:rPr lang="en-US" dirty="0"/>
              <a:t>How Do Systems Respond to Different Future Conditions?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E6F73-6C1D-488C-86F6-A963A86D8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Goal: </a:t>
            </a:r>
          </a:p>
          <a:p>
            <a:pPr lvl="1"/>
            <a:r>
              <a:rPr lang="en-US" dirty="0"/>
              <a:t>Capture “upside potential” if future exceed expectations</a:t>
            </a:r>
          </a:p>
          <a:p>
            <a:pPr lvl="1"/>
            <a:r>
              <a:rPr lang="en-US" dirty="0"/>
              <a:t>Limiting the “downside risk” if future conditions fail to meet expectations.</a:t>
            </a:r>
          </a:p>
          <a:p>
            <a:r>
              <a:rPr lang="en-US" dirty="0"/>
              <a:t>Sources of “upside potential”</a:t>
            </a:r>
          </a:p>
          <a:p>
            <a:pPr lvl="1"/>
            <a:r>
              <a:rPr lang="en-US" dirty="0"/>
              <a:t>Higher than expected future metals prices</a:t>
            </a:r>
          </a:p>
          <a:p>
            <a:pPr lvl="1"/>
            <a:r>
              <a:rPr lang="en-US" dirty="0"/>
              <a:t>Higher than expected metals recovery rates</a:t>
            </a:r>
          </a:p>
          <a:p>
            <a:pPr lvl="1"/>
            <a:r>
              <a:rPr lang="en-US" dirty="0"/>
              <a:t>Lower than expected contractor costs</a:t>
            </a:r>
          </a:p>
          <a:p>
            <a:r>
              <a:rPr lang="en-US" dirty="0"/>
              <a:t>If these occur, the total net revenues are higher</a:t>
            </a:r>
          </a:p>
          <a:p>
            <a:r>
              <a:rPr lang="en-US" dirty="0"/>
              <a:t>A system can be designed to let ISA capture different shares of these additional revenues.</a:t>
            </a:r>
          </a:p>
        </p:txBody>
      </p:sp>
    </p:spTree>
    <p:extLst>
      <p:ext uri="{BB962C8B-B14F-4D97-AF65-F5344CB8AC3E}">
        <p14:creationId xmlns:p14="http://schemas.microsoft.com/office/powerpoint/2010/main" val="343292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C268D-C74A-4499-BAA5-B5578C937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However, it’s impossible to design a system that only gives upside benefits without downside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FB1E3-D660-4449-9ED7-DD8741133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Any system that limits the upside rewards to contractors, must also limit their downside risk </a:t>
            </a:r>
          </a:p>
          <a:p>
            <a:pPr lvl="1"/>
            <a:r>
              <a:rPr lang="en-US" dirty="0"/>
              <a:t>Required to keep the “expected” or average value constant.</a:t>
            </a:r>
          </a:p>
          <a:p>
            <a:endParaRPr lang="en-US" dirty="0"/>
          </a:p>
          <a:p>
            <a:r>
              <a:rPr lang="en-US" dirty="0"/>
              <a:t>This is essential because the systems and rates will be chosen to give contractors only what they need and no more on average.</a:t>
            </a:r>
          </a:p>
          <a:p>
            <a:endParaRPr lang="en-US" dirty="0"/>
          </a:p>
          <a:p>
            <a:r>
              <a:rPr lang="en-US" dirty="0"/>
              <a:t>Lower net revenues to be divided between ISA and contractors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029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B38F8-DCDE-4188-9AF1-726DC7C37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much downside risk would you be willing to accept to achieve higher upside potential?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E3FDA-5CD3-4E46-8134-0410932ED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Simplified example:  </a:t>
            </a:r>
          </a:p>
          <a:p>
            <a:r>
              <a:rPr lang="en-US" dirty="0"/>
              <a:t>equal probability of different future net revenues:</a:t>
            </a:r>
          </a:p>
          <a:p>
            <a:pPr lvl="1"/>
            <a:r>
              <a:rPr lang="en-US" dirty="0"/>
              <a:t>20% below forecast baseline values</a:t>
            </a:r>
          </a:p>
          <a:p>
            <a:pPr lvl="1"/>
            <a:r>
              <a:rPr lang="en-US" dirty="0"/>
              <a:t>Equal to forecast baseline values</a:t>
            </a:r>
          </a:p>
          <a:p>
            <a:pPr lvl="1"/>
            <a:r>
              <a:rPr lang="en-US" dirty="0"/>
              <a:t>20% higher than forecast baseline values</a:t>
            </a:r>
          </a:p>
          <a:p>
            <a:pPr lvl="1"/>
            <a:endParaRPr lang="en-US" dirty="0"/>
          </a:p>
          <a:p>
            <a:r>
              <a:rPr lang="en-US" dirty="0"/>
              <a:t>For simplicity sake, let’s assume lifetime net revenues at the baseline forecast values are:</a:t>
            </a:r>
          </a:p>
          <a:p>
            <a:pPr lvl="1"/>
            <a:r>
              <a:rPr lang="en-US" dirty="0"/>
              <a:t>ISA = $3.0 billion</a:t>
            </a:r>
          </a:p>
          <a:p>
            <a:pPr lvl="1"/>
            <a:r>
              <a:rPr lang="en-US" dirty="0"/>
              <a:t>Contractors = $3.0 billion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521F3F1-AE85-4B84-B95A-4EB4C0F56BF7}"/>
              </a:ext>
            </a:extLst>
          </p:cNvPr>
          <p:cNvSpPr/>
          <p:nvPr/>
        </p:nvSpPr>
        <p:spPr>
          <a:xfrm>
            <a:off x="5004852" y="5340312"/>
            <a:ext cx="871115" cy="465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C584C6-0322-4E85-9435-18167D98DEA1}"/>
              </a:ext>
            </a:extLst>
          </p:cNvPr>
          <p:cNvSpPr txBox="1"/>
          <p:nvPr/>
        </p:nvSpPr>
        <p:spPr>
          <a:xfrm>
            <a:off x="6165337" y="5204979"/>
            <a:ext cx="3017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Total System Net Revenue = $6.0 billion</a:t>
            </a:r>
          </a:p>
        </p:txBody>
      </p:sp>
    </p:spTree>
    <p:extLst>
      <p:ext uri="{BB962C8B-B14F-4D97-AF65-F5344CB8AC3E}">
        <p14:creationId xmlns:p14="http://schemas.microsoft.com/office/powerpoint/2010/main" val="308463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C8AE7F-CDC6-43D3-9E42-065CFCFBC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071160"/>
              </p:ext>
            </p:extLst>
          </p:nvPr>
        </p:nvGraphicFramePr>
        <p:xfrm>
          <a:off x="335161" y="1720635"/>
          <a:ext cx="11542415" cy="2964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4984">
                  <a:extLst>
                    <a:ext uri="{9D8B030D-6E8A-4147-A177-3AD203B41FA5}">
                      <a16:colId xmlns:a16="http://schemas.microsoft.com/office/drawing/2014/main" val="1795978039"/>
                    </a:ext>
                  </a:extLst>
                </a:gridCol>
                <a:gridCol w="1683647">
                  <a:extLst>
                    <a:ext uri="{9D8B030D-6E8A-4147-A177-3AD203B41FA5}">
                      <a16:colId xmlns:a16="http://schemas.microsoft.com/office/drawing/2014/main" val="2708504690"/>
                    </a:ext>
                  </a:extLst>
                </a:gridCol>
                <a:gridCol w="1890946">
                  <a:extLst>
                    <a:ext uri="{9D8B030D-6E8A-4147-A177-3AD203B41FA5}">
                      <a16:colId xmlns:a16="http://schemas.microsoft.com/office/drawing/2014/main" val="1956736137"/>
                    </a:ext>
                  </a:extLst>
                </a:gridCol>
                <a:gridCol w="1890946">
                  <a:extLst>
                    <a:ext uri="{9D8B030D-6E8A-4147-A177-3AD203B41FA5}">
                      <a16:colId xmlns:a16="http://schemas.microsoft.com/office/drawing/2014/main" val="1921628024"/>
                    </a:ext>
                  </a:extLst>
                </a:gridCol>
                <a:gridCol w="1890946">
                  <a:extLst>
                    <a:ext uri="{9D8B030D-6E8A-4147-A177-3AD203B41FA5}">
                      <a16:colId xmlns:a16="http://schemas.microsoft.com/office/drawing/2014/main" val="2047153755"/>
                    </a:ext>
                  </a:extLst>
                </a:gridCol>
                <a:gridCol w="1890946">
                  <a:extLst>
                    <a:ext uri="{9D8B030D-6E8A-4147-A177-3AD203B41FA5}">
                      <a16:colId xmlns:a16="http://schemas.microsoft.com/office/drawing/2014/main" val="547206133"/>
                    </a:ext>
                  </a:extLst>
                </a:gridCol>
              </a:tblGrid>
              <a:tr h="36719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Shared Risk/Reward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All Risk/Reward to ISA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006554"/>
                  </a:ext>
                </a:extLst>
              </a:tr>
              <a:tr h="6494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System Net Revenue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ISA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Contractor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ISA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Contractor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308107"/>
                  </a:ext>
                </a:extLst>
              </a:tr>
              <a:tr h="649415">
                <a:tc>
                  <a:txBody>
                    <a:bodyPr/>
                    <a:lstStyle/>
                    <a:p>
                      <a:r>
                        <a:rPr lang="en-US" dirty="0"/>
                        <a:t>Low Net Revenue Future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$4.8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$2.4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$2.4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$1.8 billion</a:t>
                      </a:r>
                    </a:p>
                  </a:txBody>
                  <a:tcPr>
                    <a:solidFill>
                      <a:srgbClr val="C00000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$3.0 billion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254212"/>
                  </a:ext>
                </a:extLst>
              </a:tr>
              <a:tr h="649415">
                <a:tc>
                  <a:txBody>
                    <a:bodyPr/>
                    <a:lstStyle/>
                    <a:p>
                      <a:r>
                        <a:rPr lang="en-US" dirty="0"/>
                        <a:t>Expected Net Revenue Future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$6.0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$3.0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$3.0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$3.0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$3.0 billion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545489"/>
                  </a:ext>
                </a:extLst>
              </a:tr>
              <a:tr h="649415">
                <a:tc>
                  <a:txBody>
                    <a:bodyPr/>
                    <a:lstStyle/>
                    <a:p>
                      <a:r>
                        <a:rPr lang="en-US" dirty="0"/>
                        <a:t>High Net Revenue Future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$7.2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$3.6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$3.6 billion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$4.2 billion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$3.0 billion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8551302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65F148EC-6ACA-4F9A-8B4C-D1D601151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Several approaches to risk &amp; reward sharing:</a:t>
            </a:r>
            <a:br>
              <a:rPr lang="en-US" dirty="0"/>
            </a:br>
            <a:r>
              <a:rPr lang="en-US" dirty="0"/>
              <a:t>Simplified Example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0EEC0E-D95A-4022-A911-F1C2242A5370}"/>
              </a:ext>
            </a:extLst>
          </p:cNvPr>
          <p:cNvSpPr txBox="1"/>
          <p:nvPr/>
        </p:nvSpPr>
        <p:spPr>
          <a:xfrm>
            <a:off x="838200" y="4990617"/>
            <a:ext cx="10680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Options #1 &amp; #2: 	ISA &amp; Contractors share benefits if metals prices rise</a:t>
            </a:r>
          </a:p>
          <a:p>
            <a:r>
              <a:rPr lang="en-US" sz="2400" dirty="0"/>
              <a:t>Options #3 &amp; #4: 	ISA gains greater share of upside potential if metals prices rise</a:t>
            </a:r>
            <a:br>
              <a:rPr lang="en-US" sz="2400" dirty="0"/>
            </a:br>
            <a:r>
              <a:rPr lang="en-US" sz="2400" dirty="0"/>
              <a:t>			(and bear more risk if metals prices fall)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F566A2-8A14-46E8-BE58-776046DDD5A9}"/>
              </a:ext>
            </a:extLst>
          </p:cNvPr>
          <p:cNvSpPr/>
          <p:nvPr/>
        </p:nvSpPr>
        <p:spPr>
          <a:xfrm>
            <a:off x="2623578" y="2738651"/>
            <a:ext cx="9233261" cy="650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30D67C-2381-45EC-B86A-4C3267B6C3E5}"/>
              </a:ext>
            </a:extLst>
          </p:cNvPr>
          <p:cNvSpPr/>
          <p:nvPr/>
        </p:nvSpPr>
        <p:spPr>
          <a:xfrm>
            <a:off x="2631195" y="4042813"/>
            <a:ext cx="9233261" cy="650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CA008F-038C-493E-93F9-79D91463F7C2}"/>
              </a:ext>
            </a:extLst>
          </p:cNvPr>
          <p:cNvSpPr/>
          <p:nvPr/>
        </p:nvSpPr>
        <p:spPr>
          <a:xfrm>
            <a:off x="6233068" y="2099333"/>
            <a:ext cx="5556739" cy="29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17BA85-C506-46A6-8258-150782C5ADAD}"/>
              </a:ext>
            </a:extLst>
          </p:cNvPr>
          <p:cNvSpPr/>
          <p:nvPr/>
        </p:nvSpPr>
        <p:spPr>
          <a:xfrm>
            <a:off x="887347" y="2099333"/>
            <a:ext cx="5053548" cy="1114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144F57-7A58-4B73-8FFD-A193C2466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Adminstrative</a:t>
            </a:r>
            <a:r>
              <a:rPr lang="en-US" dirty="0"/>
              <a:t> Complexity:</a:t>
            </a:r>
            <a:br>
              <a:rPr lang="en-US" dirty="0"/>
            </a:br>
            <a:r>
              <a:rPr lang="en-US" dirty="0"/>
              <a:t>Steps for Calculating the Payment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92A6B-BFDA-4AEC-89E4-51DC273D4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25998"/>
            <a:ext cx="5181600" cy="4450965"/>
          </a:xfrm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300" u="sng" dirty="0"/>
              <a:t>Ad Valorem(fixed or variable)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Monitor mass of nodules retrieved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Measure the quantities of each metal in nodules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Look up prices of 4 metals on global markets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the value of the metal retrieved from the seabed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royalty rate associated with the metals prices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Apply royalty rate to the metal value retrieved to obtain payment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AF6C6-6EBC-4189-9887-076FDC491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725998"/>
            <a:ext cx="5698768" cy="4450965"/>
          </a:xfrm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300" u="sng" dirty="0"/>
              <a:t>Profit Based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Track all capital expenditures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Monitor all ongoing expenses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Monitor all revenues (this is based on the sale price of the nodules and not the directly on the metals prices)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Monitor all other accounting charges including capital depreciation, local taxes, R&amp;D expenditures, etc.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Calculate “profit”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Apply rate to profit to get the payment</a:t>
            </a:r>
          </a:p>
        </p:txBody>
      </p:sp>
    </p:spTree>
    <p:extLst>
      <p:ext uri="{BB962C8B-B14F-4D97-AF65-F5344CB8AC3E}">
        <p14:creationId xmlns:p14="http://schemas.microsoft.com/office/powerpoint/2010/main" val="3302130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EC785-DD5A-4750-B20F-D819FD8FC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Rules for Different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A73CB-0E4D-4CBF-9667-56B6D4421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31" y="1825625"/>
            <a:ext cx="5516609" cy="3982006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u="sng" dirty="0"/>
              <a:t>Ad Valorem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Establish all royalty rates and trigger prices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Specify global price indexes for each metal </a:t>
            </a:r>
            <a:br>
              <a:rPr lang="en-US" dirty="0"/>
            </a:br>
            <a:r>
              <a:rPr lang="en-US" sz="2400" i="1" dirty="0"/>
              <a:t>(for example: LME 30 day Copper)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Establish a system for monitoring:</a:t>
            </a:r>
          </a:p>
          <a:p>
            <a:pPr lvl="1"/>
            <a:r>
              <a:rPr lang="en-US" dirty="0"/>
              <a:t>amount of nodules retrieved</a:t>
            </a:r>
          </a:p>
          <a:p>
            <a:pPr lvl="1"/>
            <a:r>
              <a:rPr lang="en-US" dirty="0"/>
              <a:t>measuring metal content from a sample of those nodules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AEEB4-2AA1-4053-8385-8B0A1A220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1" y="1825625"/>
            <a:ext cx="5905274" cy="3982006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u="sng" dirty="0"/>
              <a:t>Profit Based System</a:t>
            </a:r>
            <a:endParaRPr lang="en-US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Establish the rate of payment on profits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 full accounting code for treatment of all expenses &amp; revenues</a:t>
            </a:r>
            <a:br>
              <a:rPr lang="en-US" dirty="0"/>
            </a:br>
            <a:r>
              <a:rPr lang="en-US" sz="2400" i="1" dirty="0"/>
              <a:t>(possibly adopt existing system?)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>
                <a:solidFill>
                  <a:prstClr val="black"/>
                </a:solidFill>
              </a:rPr>
              <a:t>Establish a system tracking all cash flows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Amount of nodules sold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Nodule transfer price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All expenditures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306979-ABC9-4DB2-BB2E-032D248D5352}"/>
              </a:ext>
            </a:extLst>
          </p:cNvPr>
          <p:cNvSpPr txBox="1"/>
          <p:nvPr/>
        </p:nvSpPr>
        <p:spPr>
          <a:xfrm>
            <a:off x="715433" y="5860113"/>
            <a:ext cx="86859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*Note: A blended system with profit and ad valorem rates require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475534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5719" y="324920"/>
            <a:ext cx="9380561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Decision Analysis Framework</a:t>
            </a:r>
            <a:br>
              <a:rPr lang="en-US" dirty="0"/>
            </a:br>
            <a:r>
              <a:rPr lang="en-US" dirty="0"/>
              <a:t>&amp; Review of Cash Flow Approach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250" y="4040372"/>
            <a:ext cx="9420447" cy="124932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lang="en-US" sz="2800" dirty="0"/>
              <a:t>Identify payment systems that </a:t>
            </a:r>
            <a:r>
              <a:rPr lang="en-US" sz="3200" b="1" dirty="0"/>
              <a:t>maximize</a:t>
            </a:r>
            <a:r>
              <a:rPr lang="en-US" sz="3200" dirty="0"/>
              <a:t> </a:t>
            </a:r>
            <a:r>
              <a:rPr lang="en-US" sz="2800" dirty="0"/>
              <a:t>the return to the common heritage of mankind</a:t>
            </a:r>
          </a:p>
        </p:txBody>
      </p:sp>
      <p:sp>
        <p:nvSpPr>
          <p:cNvPr id="4" name="Rectangle 3"/>
          <p:cNvSpPr/>
          <p:nvPr/>
        </p:nvSpPr>
        <p:spPr>
          <a:xfrm>
            <a:off x="3104069" y="3455597"/>
            <a:ext cx="6562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3"/>
                </a:solidFill>
              </a:rPr>
              <a:t>Underlying philosophy of the analysis</a:t>
            </a:r>
          </a:p>
        </p:txBody>
      </p:sp>
    </p:spTree>
    <p:extLst>
      <p:ext uri="{BB962C8B-B14F-4D97-AF65-F5344CB8AC3E}">
        <p14:creationId xmlns:p14="http://schemas.microsoft.com/office/powerpoint/2010/main" val="4140047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5BF732-389C-4304-9E65-60A04443D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Multiple Jurisdictions May Allow Strategies for Reducing Payments from a Profit Based System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961906-6C87-47A7-9E74-8BD5D08BF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276" y="1836446"/>
            <a:ext cx="10949354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Mining firms often strategize on how to minimize royalty payments</a:t>
            </a:r>
          </a:p>
          <a:p>
            <a:pPr lvl="1"/>
            <a:r>
              <a:rPr lang="en-US" dirty="0"/>
              <a:t>Move revenues between jurisdictions</a:t>
            </a:r>
          </a:p>
          <a:p>
            <a:pPr lvl="1"/>
            <a:r>
              <a:rPr lang="en-US" dirty="0"/>
              <a:t>Move expenses</a:t>
            </a:r>
          </a:p>
          <a:p>
            <a:pPr lvl="1"/>
            <a:r>
              <a:rPr lang="en-US" dirty="0"/>
              <a:t>Strategic use of R&amp;D to offset profits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3000" dirty="0"/>
              <a:t>Some examples of risks specific to Deep Sea Mining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Nodules sold at low transfer price to an affiliated on-shore company</a:t>
            </a:r>
            <a:br>
              <a:rPr lang="en-US" dirty="0"/>
            </a:br>
            <a:r>
              <a:rPr lang="en-US" dirty="0"/>
              <a:t>Result: Collector profits are lower </a:t>
            </a:r>
            <a:r>
              <a:rPr lang="en-US" dirty="0">
                <a:sym typeface="Wingdings" panose="05000000000000000000" pitchFamily="2" charset="2"/>
              </a:rPr>
              <a:t> ISA revenue is lower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ym typeface="Wingdings" panose="05000000000000000000" pitchFamily="2" charset="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Company-wide R&amp;D done by (and charged to) seabed mining division</a:t>
            </a:r>
            <a:br>
              <a:rPr lang="en-US" dirty="0"/>
            </a:br>
            <a:r>
              <a:rPr lang="en-US" dirty="0"/>
              <a:t>Result: greater offsets against profits </a:t>
            </a:r>
            <a:r>
              <a:rPr lang="en-US" dirty="0">
                <a:sym typeface="Wingdings" panose="05000000000000000000" pitchFamily="2" charset="2"/>
              </a:rPr>
              <a:t> ISA revenue is lower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Detailed accounting rules can help address these, but can be complex and challenging</a:t>
            </a:r>
          </a:p>
        </p:txBody>
      </p:sp>
    </p:spTree>
    <p:extLst>
      <p:ext uri="{BB962C8B-B14F-4D97-AF65-F5344CB8AC3E}">
        <p14:creationId xmlns:p14="http://schemas.microsoft.com/office/powerpoint/2010/main" val="357434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6EDD37-C6EA-4BE3-84D6-D796BA3E6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Select a Financial Payment System?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E83040-AACF-434B-B974-BC3ED6984EA7}"/>
              </a:ext>
            </a:extLst>
          </p:cNvPr>
          <p:cNvSpPr txBox="1"/>
          <p:nvPr/>
        </p:nvSpPr>
        <p:spPr>
          <a:xfrm>
            <a:off x="400389" y="1736812"/>
            <a:ext cx="905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1. Are you willing to sacrifice some early revenue to get a greater total?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46D369A-FC0D-4913-BA51-E50731F8BD1B}"/>
              </a:ext>
            </a:extLst>
          </p:cNvPr>
          <p:cNvCxnSpPr/>
          <p:nvPr/>
        </p:nvCxnSpPr>
        <p:spPr>
          <a:xfrm flipV="1">
            <a:off x="1458714" y="2372226"/>
            <a:ext cx="1303967" cy="47072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72FCEE-CA6A-442E-981C-8C113F67155B}"/>
              </a:ext>
            </a:extLst>
          </p:cNvPr>
          <p:cNvCxnSpPr/>
          <p:nvPr/>
        </p:nvCxnSpPr>
        <p:spPr>
          <a:xfrm flipV="1">
            <a:off x="1366732" y="5008524"/>
            <a:ext cx="1303967" cy="47072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8B8612-D6BA-4BF9-814C-FC23C385F28C}"/>
              </a:ext>
            </a:extLst>
          </p:cNvPr>
          <p:cNvCxnSpPr>
            <a:cxnSpLocks/>
          </p:cNvCxnSpPr>
          <p:nvPr/>
        </p:nvCxnSpPr>
        <p:spPr>
          <a:xfrm>
            <a:off x="1458713" y="2842953"/>
            <a:ext cx="1303967" cy="37365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BEEAA9-430E-4058-B320-DF84C84652C7}"/>
              </a:ext>
            </a:extLst>
          </p:cNvPr>
          <p:cNvCxnSpPr>
            <a:cxnSpLocks/>
          </p:cNvCxnSpPr>
          <p:nvPr/>
        </p:nvCxnSpPr>
        <p:spPr>
          <a:xfrm>
            <a:off x="1366732" y="5479251"/>
            <a:ext cx="1303967" cy="37365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6ED6853-590A-4175-94D3-725C52885F0B}"/>
              </a:ext>
            </a:extLst>
          </p:cNvPr>
          <p:cNvSpPr txBox="1"/>
          <p:nvPr/>
        </p:nvSpPr>
        <p:spPr>
          <a:xfrm>
            <a:off x="5293241" y="3558342"/>
            <a:ext cx="606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3. Willing to implement full accounting system? Willing to accept risks of “gaming” the system?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04529-B076-4896-B483-CEE23DB78955}"/>
              </a:ext>
            </a:extLst>
          </p:cNvPr>
          <p:cNvSpPr txBox="1"/>
          <p:nvPr/>
        </p:nvSpPr>
        <p:spPr>
          <a:xfrm>
            <a:off x="2995332" y="2089867"/>
            <a:ext cx="65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NO</a:t>
            </a:r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69FE6B-2361-4278-8CC2-919E2932A87A}"/>
              </a:ext>
            </a:extLst>
          </p:cNvPr>
          <p:cNvSpPr txBox="1"/>
          <p:nvPr/>
        </p:nvSpPr>
        <p:spPr>
          <a:xfrm>
            <a:off x="2995332" y="4736805"/>
            <a:ext cx="695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YES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742525-ED78-462C-BD0D-83F6B402ED0F}"/>
              </a:ext>
            </a:extLst>
          </p:cNvPr>
          <p:cNvSpPr txBox="1"/>
          <p:nvPr/>
        </p:nvSpPr>
        <p:spPr>
          <a:xfrm>
            <a:off x="2995331" y="2896089"/>
            <a:ext cx="695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YES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6D310F-C484-43BA-934E-F2B8233A8822}"/>
              </a:ext>
            </a:extLst>
          </p:cNvPr>
          <p:cNvSpPr txBox="1"/>
          <p:nvPr/>
        </p:nvSpPr>
        <p:spPr>
          <a:xfrm>
            <a:off x="2995331" y="5579099"/>
            <a:ext cx="65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NO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B1B50-D94E-4307-9CF7-9A9A29F0E541}"/>
              </a:ext>
            </a:extLst>
          </p:cNvPr>
          <p:cNvSpPr txBox="1"/>
          <p:nvPr/>
        </p:nvSpPr>
        <p:spPr>
          <a:xfrm>
            <a:off x="552789" y="3562846"/>
            <a:ext cx="4641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Willing to take on extra downside risk to get more upside rewards?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208A416-9EEE-4272-9077-910D1FE2C5B5}"/>
              </a:ext>
            </a:extLst>
          </p:cNvPr>
          <p:cNvCxnSpPr>
            <a:cxnSpLocks/>
          </p:cNvCxnSpPr>
          <p:nvPr/>
        </p:nvCxnSpPr>
        <p:spPr>
          <a:xfrm flipV="1">
            <a:off x="4257351" y="4667546"/>
            <a:ext cx="1404483" cy="28704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0AE206F-56E0-475A-97B2-99B3D41A2902}"/>
              </a:ext>
            </a:extLst>
          </p:cNvPr>
          <p:cNvCxnSpPr>
            <a:cxnSpLocks/>
          </p:cNvCxnSpPr>
          <p:nvPr/>
        </p:nvCxnSpPr>
        <p:spPr>
          <a:xfrm>
            <a:off x="4257351" y="4954591"/>
            <a:ext cx="1404483" cy="2819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37B9D67-EEB9-4888-9E0A-62324DD95A05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3832050" y="5840709"/>
            <a:ext cx="3771867" cy="0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F8C4925-6D19-4A2F-83AC-BB35F4C20BE6}"/>
              </a:ext>
            </a:extLst>
          </p:cNvPr>
          <p:cNvCxnSpPr>
            <a:cxnSpLocks/>
          </p:cNvCxnSpPr>
          <p:nvPr/>
        </p:nvCxnSpPr>
        <p:spPr>
          <a:xfrm>
            <a:off x="3784203" y="3198779"/>
            <a:ext cx="4551723" cy="0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8255F71-CCB1-433D-94B7-5B4D7BD6DBBA}"/>
              </a:ext>
            </a:extLst>
          </p:cNvPr>
          <p:cNvCxnSpPr>
            <a:cxnSpLocks/>
          </p:cNvCxnSpPr>
          <p:nvPr/>
        </p:nvCxnSpPr>
        <p:spPr>
          <a:xfrm>
            <a:off x="3784203" y="2372226"/>
            <a:ext cx="4551723" cy="0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4E49041-1F4B-40CC-B2CA-C39BF4615668}"/>
              </a:ext>
            </a:extLst>
          </p:cNvPr>
          <p:cNvCxnSpPr>
            <a:cxnSpLocks/>
          </p:cNvCxnSpPr>
          <p:nvPr/>
        </p:nvCxnSpPr>
        <p:spPr>
          <a:xfrm>
            <a:off x="6395485" y="4667546"/>
            <a:ext cx="1208432" cy="0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474137F-F081-4298-8881-16E876A02358}"/>
              </a:ext>
            </a:extLst>
          </p:cNvPr>
          <p:cNvSpPr txBox="1"/>
          <p:nvPr/>
        </p:nvSpPr>
        <p:spPr>
          <a:xfrm>
            <a:off x="5661834" y="4391894"/>
            <a:ext cx="695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YES</a:t>
            </a:r>
            <a:endParaRPr lang="en-US" sz="20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C497779-5730-4787-9FB6-C8D6779204AB}"/>
              </a:ext>
            </a:extLst>
          </p:cNvPr>
          <p:cNvSpPr txBox="1"/>
          <p:nvPr/>
        </p:nvSpPr>
        <p:spPr>
          <a:xfrm>
            <a:off x="5732891" y="5015399"/>
            <a:ext cx="65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NO</a:t>
            </a:r>
            <a:endParaRPr lang="en-US" sz="200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C197B93-1244-40CF-B837-279C30DAE0ED}"/>
              </a:ext>
            </a:extLst>
          </p:cNvPr>
          <p:cNvCxnSpPr>
            <a:cxnSpLocks/>
          </p:cNvCxnSpPr>
          <p:nvPr/>
        </p:nvCxnSpPr>
        <p:spPr>
          <a:xfrm flipV="1">
            <a:off x="6395485" y="5260025"/>
            <a:ext cx="1208432" cy="3397"/>
          </a:xfrm>
          <a:prstGeom prst="line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FFCA259C-B05F-4F66-911F-BC310B2B2ACF}"/>
              </a:ext>
            </a:extLst>
          </p:cNvPr>
          <p:cNvSpPr txBox="1"/>
          <p:nvPr/>
        </p:nvSpPr>
        <p:spPr>
          <a:xfrm>
            <a:off x="8631505" y="2153144"/>
            <a:ext cx="2909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Option #1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52C745-BC29-441E-BB20-2E679AB875EC}"/>
              </a:ext>
            </a:extLst>
          </p:cNvPr>
          <p:cNvSpPr txBox="1"/>
          <p:nvPr/>
        </p:nvSpPr>
        <p:spPr>
          <a:xfrm>
            <a:off x="8631506" y="2971902"/>
            <a:ext cx="2722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Options #2, 3 or 4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1EF64A-A51C-48C9-A842-9C30138BB5F0}"/>
              </a:ext>
            </a:extLst>
          </p:cNvPr>
          <p:cNvSpPr txBox="1"/>
          <p:nvPr/>
        </p:nvSpPr>
        <p:spPr>
          <a:xfrm>
            <a:off x="7603917" y="4528970"/>
            <a:ext cx="4455830" cy="365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2400" b="1" dirty="0">
                <a:solidFill>
                  <a:srgbClr val="0070C0"/>
                </a:solidFill>
              </a:rPr>
              <a:t>Option #3 (profit based)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AEF57C-B3BF-4935-8108-7D080D293157}"/>
              </a:ext>
            </a:extLst>
          </p:cNvPr>
          <p:cNvSpPr txBox="1"/>
          <p:nvPr/>
        </p:nvSpPr>
        <p:spPr>
          <a:xfrm>
            <a:off x="7603917" y="5026191"/>
            <a:ext cx="44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Option #4 (variable ad valorem) 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CAC76C5-03B5-4DE1-A39D-5B7C8581470E}"/>
              </a:ext>
            </a:extLst>
          </p:cNvPr>
          <p:cNvSpPr txBox="1"/>
          <p:nvPr/>
        </p:nvSpPr>
        <p:spPr>
          <a:xfrm>
            <a:off x="7603917" y="5609876"/>
            <a:ext cx="4551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Options #1 or 2 (fixed ad valorem)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247137-A6AB-4FA5-B7BE-BB50C6EEFB65}"/>
              </a:ext>
            </a:extLst>
          </p:cNvPr>
          <p:cNvCxnSpPr/>
          <p:nvPr/>
        </p:nvCxnSpPr>
        <p:spPr>
          <a:xfrm>
            <a:off x="69112" y="3476847"/>
            <a:ext cx="11998841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82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  <p:bldP spid="16" grpId="0"/>
      <p:bldP spid="17" grpId="0"/>
      <p:bldP spid="18" grpId="0"/>
      <p:bldP spid="31" grpId="0"/>
      <p:bldP spid="32" grpId="0"/>
      <p:bldP spid="34" grpId="0"/>
      <p:bldP spid="35" grpId="0"/>
      <p:bldP spid="36" grpId="0"/>
      <p:bldP spid="37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74752"/>
            <a:ext cx="10515600" cy="1133856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 &amp; MIT Recommendations for Financial Payment System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One Stage with a Fixed Ad Valorem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Two Stage with a Fixed Ad Valorem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Blended Profit plus Fixed Ad Valorem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00B050"/>
                </a:solidFill>
              </a:rPr>
              <a:t>Two Stage with a Variable Ad Valorem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stage system with a variable ad valorem allows:</a:t>
            </a:r>
          </a:p>
          <a:p>
            <a:r>
              <a:rPr lang="en-US" dirty="0"/>
              <a:t>ISA to capture a good amount of upside benefits with only limited downside risk.</a:t>
            </a:r>
          </a:p>
          <a:p>
            <a:r>
              <a:rPr lang="en-US" dirty="0"/>
              <a:t>Can be designed to give higher overall revenues to ISA accepting slightly lower revenues in the 1</a:t>
            </a:r>
            <a:r>
              <a:rPr lang="en-US" baseline="30000" dirty="0"/>
              <a:t>st</a:t>
            </a:r>
            <a:r>
              <a:rPr lang="en-US" dirty="0"/>
              <a:t> stage</a:t>
            </a:r>
          </a:p>
        </p:txBody>
      </p:sp>
    </p:spTree>
    <p:extLst>
      <p:ext uri="{BB962C8B-B14F-4D97-AF65-F5344CB8AC3E}">
        <p14:creationId xmlns:p14="http://schemas.microsoft.com/office/powerpoint/2010/main" val="3641180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Question for Today: Financial Payment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Key Elements of Payment System</a:t>
            </a:r>
          </a:p>
          <a:p>
            <a:r>
              <a:rPr lang="en-US" dirty="0"/>
              <a:t>Which financial payment option should we choose? </a:t>
            </a:r>
          </a:p>
          <a:p>
            <a:pPr marL="457200" lvl="1" indent="0">
              <a:buNone/>
            </a:pPr>
            <a:r>
              <a:rPr lang="en-US" dirty="0"/>
              <a:t>Option #1: One Stage Fixed Ad-valorem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Option #2: Two Stage Fixed Ad-valorem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Option #3: Two Stage Blended Ad-Valorem plus Profit Share System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Option #4: Two Stage Variable Ad-valorem</a:t>
            </a: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should be the rate of payment?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If ad-valorem, what metal prices should be used to determine value?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Should we assume that other administrative fees and/or an environmental / liability fund will be assessed?</a:t>
            </a:r>
          </a:p>
        </p:txBody>
      </p:sp>
    </p:spTree>
    <p:extLst>
      <p:ext uri="{BB962C8B-B14F-4D97-AF65-F5344CB8AC3E}">
        <p14:creationId xmlns:p14="http://schemas.microsoft.com/office/powerpoint/2010/main" val="390201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 Design an Effective System, We Model &amp; Simulate Each Component of the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718" y="1825625"/>
            <a:ext cx="3357625" cy="43513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Process-based cost models of</a:t>
            </a:r>
          </a:p>
          <a:p>
            <a:pPr lvl="1"/>
            <a:r>
              <a:rPr lang="en-US" dirty="0"/>
              <a:t>Collector Operations</a:t>
            </a:r>
          </a:p>
          <a:p>
            <a:pPr lvl="1"/>
            <a:r>
              <a:rPr lang="en-US" dirty="0"/>
              <a:t>Environmental monitoring</a:t>
            </a:r>
          </a:p>
          <a:p>
            <a:pPr lvl="1"/>
            <a:r>
              <a:rPr lang="en-US" dirty="0"/>
              <a:t>Transport</a:t>
            </a:r>
          </a:p>
          <a:p>
            <a:pPr lvl="1"/>
            <a:r>
              <a:rPr lang="en-US" dirty="0"/>
              <a:t>Metallurgical processor </a:t>
            </a:r>
          </a:p>
          <a:p>
            <a:r>
              <a:rPr lang="en-US" dirty="0"/>
              <a:t>Cash Flow Models</a:t>
            </a:r>
          </a:p>
          <a:p>
            <a:pPr lvl="1"/>
            <a:r>
              <a:rPr lang="en-US" dirty="0"/>
              <a:t>Costs</a:t>
            </a:r>
          </a:p>
          <a:p>
            <a:pPr lvl="1"/>
            <a:r>
              <a:rPr lang="en-US" dirty="0"/>
              <a:t>Revenues</a:t>
            </a:r>
          </a:p>
          <a:p>
            <a:pPr lvl="1"/>
            <a:r>
              <a:rPr lang="en-US" dirty="0"/>
              <a:t>Royalties</a:t>
            </a:r>
          </a:p>
          <a:p>
            <a:pPr lvl="1"/>
            <a:r>
              <a:rPr lang="en-US" dirty="0"/>
              <a:t>Taxes &amp; fees</a:t>
            </a:r>
          </a:p>
          <a:p>
            <a:r>
              <a:rPr lang="en-US" dirty="0"/>
              <a:t>Compute performance metrics</a:t>
            </a:r>
          </a:p>
          <a:p>
            <a:pPr lvl="1"/>
            <a:r>
              <a:rPr lang="en-US" dirty="0"/>
              <a:t>Cumulative Payments to the ISA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AD5A9E-C970-4DA4-BFC4-3BF3B972E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034" y="1618345"/>
            <a:ext cx="5603613" cy="43300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D4C11C9-EEA3-4CFA-BC6C-BD9F330BF161}"/>
              </a:ext>
            </a:extLst>
          </p:cNvPr>
          <p:cNvSpPr/>
          <p:nvPr/>
        </p:nvSpPr>
        <p:spPr>
          <a:xfrm>
            <a:off x="6504669" y="5835365"/>
            <a:ext cx="56036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/>
              <a:t>Image from: </a:t>
            </a:r>
            <a:r>
              <a:rPr lang="en-US" sz="1400" dirty="0" err="1"/>
              <a:t>Marvasti</a:t>
            </a:r>
            <a:r>
              <a:rPr lang="en-US" sz="1400" dirty="0"/>
              <a:t>, A. </a:t>
            </a:r>
            <a:r>
              <a:rPr lang="en-US" sz="1400" dirty="0" err="1"/>
              <a:t>Env</a:t>
            </a:r>
            <a:r>
              <a:rPr lang="en-US" sz="1400" dirty="0"/>
              <a:t>. and Resource Econ (2000) 17: 395.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7A95E9-C05C-47D9-8660-1C7A4F7CF33E}"/>
              </a:ext>
            </a:extLst>
          </p:cNvPr>
          <p:cNvGrpSpPr/>
          <p:nvPr/>
        </p:nvGrpSpPr>
        <p:grpSpPr>
          <a:xfrm>
            <a:off x="4666479" y="4538695"/>
            <a:ext cx="3589082" cy="1238924"/>
            <a:chOff x="3549465" y="4252958"/>
            <a:chExt cx="3589082" cy="123892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6C1A482-74E2-44E4-A0AC-20D6C426A67B}"/>
                </a:ext>
              </a:extLst>
            </p:cNvPr>
            <p:cNvSpPr txBox="1"/>
            <p:nvPr/>
          </p:nvSpPr>
          <p:spPr>
            <a:xfrm>
              <a:off x="3549465" y="4783996"/>
              <a:ext cx="124745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000" b="1" dirty="0"/>
                <a:t>Nodule</a:t>
              </a:r>
              <a:br>
                <a:rPr lang="en-US" sz="2000" b="1" dirty="0"/>
              </a:br>
              <a:r>
                <a:rPr lang="en-US" sz="2000" b="1" dirty="0"/>
                <a:t>Collection</a:t>
              </a:r>
              <a:endParaRPr lang="en-US" b="1" dirty="0"/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EB08F79-E575-400B-85A4-C44042268440}"/>
                </a:ext>
              </a:extLst>
            </p:cNvPr>
            <p:cNvCxnSpPr>
              <a:cxnSpLocks/>
              <a:stCxn id="7" idx="3"/>
              <a:endCxn id="9" idx="2"/>
            </p:cNvCxnSpPr>
            <p:nvPr/>
          </p:nvCxnSpPr>
          <p:spPr>
            <a:xfrm flipV="1">
              <a:off x="4796922" y="4749495"/>
              <a:ext cx="656724" cy="388444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9B11115-B094-4B42-952F-0680CCE17A74}"/>
                </a:ext>
              </a:extLst>
            </p:cNvPr>
            <p:cNvSpPr/>
            <p:nvPr/>
          </p:nvSpPr>
          <p:spPr>
            <a:xfrm>
              <a:off x="5453646" y="4252958"/>
              <a:ext cx="1684901" cy="993073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296876-B4C8-457C-9F35-15A30AF7A6C7}"/>
              </a:ext>
            </a:extLst>
          </p:cNvPr>
          <p:cNvGrpSpPr/>
          <p:nvPr/>
        </p:nvGrpSpPr>
        <p:grpSpPr>
          <a:xfrm>
            <a:off x="3734742" y="2748059"/>
            <a:ext cx="4225525" cy="2098413"/>
            <a:chOff x="2617728" y="2462322"/>
            <a:chExt cx="4225525" cy="209841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C535AF0-FFA7-49C3-805C-BC685444D3B0}"/>
                </a:ext>
              </a:extLst>
            </p:cNvPr>
            <p:cNvSpPr/>
            <p:nvPr/>
          </p:nvSpPr>
          <p:spPr>
            <a:xfrm>
              <a:off x="5387655" y="2462322"/>
              <a:ext cx="1455598" cy="2080181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C663A52-9EF4-49F2-AF4A-18F9D68FCD0A}"/>
                </a:ext>
              </a:extLst>
            </p:cNvPr>
            <p:cNvCxnSpPr>
              <a:cxnSpLocks/>
              <a:stCxn id="13" idx="3"/>
              <a:endCxn id="11" idx="2"/>
            </p:cNvCxnSpPr>
            <p:nvPr/>
          </p:nvCxnSpPr>
          <p:spPr>
            <a:xfrm flipV="1">
              <a:off x="4314012" y="3502413"/>
              <a:ext cx="1073643" cy="550491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3A838D-285C-4338-AEE2-0EB1F52760A1}"/>
                </a:ext>
              </a:extLst>
            </p:cNvPr>
            <p:cNvSpPr txBox="1"/>
            <p:nvPr/>
          </p:nvSpPr>
          <p:spPr>
            <a:xfrm>
              <a:off x="2617728" y="3545072"/>
              <a:ext cx="16962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/>
                <a:t>Lift &amp; Platform &amp; Process Water</a:t>
              </a:r>
              <a:endParaRPr lang="en-US" b="1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7F7555E-EF03-4229-BCF7-D3643F1F2E01}"/>
              </a:ext>
            </a:extLst>
          </p:cNvPr>
          <p:cNvGrpSpPr/>
          <p:nvPr/>
        </p:nvGrpSpPr>
        <p:grpSpPr>
          <a:xfrm>
            <a:off x="4040037" y="1957484"/>
            <a:ext cx="4702380" cy="1150822"/>
            <a:chOff x="2923023" y="1671747"/>
            <a:chExt cx="4702380" cy="115082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A29EDDC-65A8-4CAA-90F0-5DE025B8F8E5}"/>
                </a:ext>
              </a:extLst>
            </p:cNvPr>
            <p:cNvSpPr/>
            <p:nvPr/>
          </p:nvSpPr>
          <p:spPr>
            <a:xfrm>
              <a:off x="6392838" y="1671747"/>
              <a:ext cx="1232565" cy="1150822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BB875BA-2322-408F-956F-BE1D4A4E799C}"/>
                </a:ext>
              </a:extLst>
            </p:cNvPr>
            <p:cNvCxnSpPr>
              <a:cxnSpLocks/>
              <a:stCxn id="17" idx="3"/>
              <a:endCxn id="15" idx="2"/>
            </p:cNvCxnSpPr>
            <p:nvPr/>
          </p:nvCxnSpPr>
          <p:spPr>
            <a:xfrm>
              <a:off x="4242111" y="2066582"/>
              <a:ext cx="2150727" cy="180576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F23A259-C590-4DC4-B539-904AC7651772}"/>
                </a:ext>
              </a:extLst>
            </p:cNvPr>
            <p:cNvSpPr txBox="1"/>
            <p:nvPr/>
          </p:nvSpPr>
          <p:spPr>
            <a:xfrm>
              <a:off x="2923023" y="1866527"/>
              <a:ext cx="13190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Transport</a:t>
              </a:r>
              <a:endParaRPr lang="en-US" b="1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DA7B2A-99B0-42C3-9F5F-33EE7A640473}"/>
              </a:ext>
            </a:extLst>
          </p:cNvPr>
          <p:cNvGrpSpPr/>
          <p:nvPr/>
        </p:nvGrpSpPr>
        <p:grpSpPr>
          <a:xfrm>
            <a:off x="9232323" y="1465608"/>
            <a:ext cx="2958092" cy="2954953"/>
            <a:chOff x="8115309" y="1179871"/>
            <a:chExt cx="2958092" cy="2954953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AED7E88-7B71-4421-AB55-FA64D46D0886}"/>
                </a:ext>
              </a:extLst>
            </p:cNvPr>
            <p:cNvSpPr/>
            <p:nvPr/>
          </p:nvSpPr>
          <p:spPr>
            <a:xfrm>
              <a:off x="8115309" y="1179871"/>
              <a:ext cx="1502494" cy="1282451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2F5C476-2466-480E-9F43-4175D2F9DE3D}"/>
                </a:ext>
              </a:extLst>
            </p:cNvPr>
            <p:cNvCxnSpPr>
              <a:cxnSpLocks/>
              <a:stCxn id="22" idx="0"/>
              <a:endCxn id="19" idx="6"/>
            </p:cNvCxnSpPr>
            <p:nvPr/>
          </p:nvCxnSpPr>
          <p:spPr>
            <a:xfrm flipH="1" flipV="1">
              <a:off x="9617803" y="1821097"/>
              <a:ext cx="727799" cy="559401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C362846-6E42-45AC-A77B-0295C6CD366D}"/>
                </a:ext>
              </a:extLst>
            </p:cNvPr>
            <p:cNvSpPr txBox="1"/>
            <p:nvPr/>
          </p:nvSpPr>
          <p:spPr>
            <a:xfrm>
              <a:off x="9617803" y="2380498"/>
              <a:ext cx="1455598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Metallurgical Processor</a:t>
              </a:r>
            </a:p>
            <a:p>
              <a:r>
                <a:rPr lang="en-US" dirty="0"/>
                <a:t>Separate </a:t>
              </a:r>
              <a:br>
                <a:rPr lang="en-US" dirty="0"/>
              </a:br>
              <a:r>
                <a:rPr lang="en-US" dirty="0"/>
                <a:t>the metals:</a:t>
              </a:r>
              <a:br>
                <a:rPr lang="en-US" dirty="0"/>
              </a:br>
              <a:r>
                <a:rPr lang="en-US" dirty="0"/>
                <a:t>Co, Cu, Ni, &amp; Mn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3115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Let’s look at the different types of cash flows throughout the project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26623" y="3036361"/>
            <a:ext cx="154900" cy="33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359681" y="1920249"/>
            <a:ext cx="0" cy="276851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59681" y="3006246"/>
            <a:ext cx="8472211" cy="19669"/>
          </a:xfrm>
          <a:prstGeom prst="line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 rot="16200000">
            <a:off x="526711" y="2237703"/>
            <a:ext cx="1044638" cy="36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Revenues</a:t>
            </a:r>
          </a:p>
        </p:txBody>
      </p:sp>
      <p:sp>
        <p:nvSpPr>
          <p:cNvPr id="149" name="TextBox 148"/>
          <p:cNvSpPr txBox="1"/>
          <p:nvPr/>
        </p:nvSpPr>
        <p:spPr>
          <a:xfrm rot="16200000">
            <a:off x="374537" y="3537787"/>
            <a:ext cx="1357246" cy="36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Expenditures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33534" y="3011911"/>
            <a:ext cx="3256004" cy="1987796"/>
            <a:chOff x="951184" y="3011911"/>
            <a:chExt cx="3256004" cy="1987796"/>
          </a:xfrm>
        </p:grpSpPr>
        <p:sp>
          <p:nvSpPr>
            <p:cNvPr id="13" name="Rectangle 12"/>
            <p:cNvSpPr/>
            <p:nvPr/>
          </p:nvSpPr>
          <p:spPr>
            <a:xfrm>
              <a:off x="1170892" y="3041608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59548" y="3036361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806225" y="3036892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392734" y="3036361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96199" y="3031113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243359" y="3045259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030696" y="3040012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459954" y="3040542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677860" y="3035825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880013" y="3045254"/>
              <a:ext cx="126703" cy="13823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83478" y="3040537"/>
              <a:ext cx="127107" cy="13823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275122" y="3011911"/>
              <a:ext cx="155065" cy="14204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951184" y="3701564"/>
              <a:ext cx="13943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Prefeasbility</a:t>
              </a:r>
              <a:r>
                <a:rPr lang="en-US" dirty="0"/>
                <a:t> &amp; Feasibility</a:t>
              </a:r>
            </a:p>
            <a:p>
              <a:pPr algn="ctr"/>
              <a:r>
                <a:rPr lang="en-US" dirty="0"/>
                <a:t>Expenses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2113117" y="4378067"/>
              <a:ext cx="2094071" cy="621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Upfront Equipment Investments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63560" y="3031069"/>
            <a:ext cx="5206057" cy="1089834"/>
            <a:chOff x="3481210" y="3031069"/>
            <a:chExt cx="5206057" cy="1089834"/>
          </a:xfrm>
        </p:grpSpPr>
        <p:sp>
          <p:nvSpPr>
            <p:cNvPr id="32" name="Rectangle 31"/>
            <p:cNvSpPr/>
            <p:nvPr/>
          </p:nvSpPr>
          <p:spPr>
            <a:xfrm>
              <a:off x="3898675" y="3045971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481210" y="3031069"/>
              <a:ext cx="154897" cy="4770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683392" y="3038186"/>
              <a:ext cx="154897" cy="4770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129740" y="3038185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366871" y="3043514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4366871" y="3043507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4580286" y="3043509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4781849" y="3032865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983412" y="3038192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5202759" y="3043520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404321" y="3032877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605884" y="3038205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825232" y="3043533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038646" y="3043532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252067" y="3043527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6465487" y="3043530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6667049" y="3032888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6862683" y="3032883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058320" y="3032883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7253956" y="3032888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7449586" y="3032885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7651148" y="3038213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7864562" y="3038213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8083909" y="3043540"/>
              <a:ext cx="154897" cy="4770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8305129" y="3043507"/>
              <a:ext cx="154897" cy="4770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8532370" y="3045253"/>
              <a:ext cx="154897" cy="4770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4424823" y="3765680"/>
              <a:ext cx="3419343" cy="355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Operational Expenditures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163560" y="1743119"/>
            <a:ext cx="5206057" cy="1274113"/>
            <a:chOff x="3481210" y="1743119"/>
            <a:chExt cx="5206057" cy="1274113"/>
          </a:xfrm>
        </p:grpSpPr>
        <p:sp>
          <p:nvSpPr>
            <p:cNvPr id="36" name="Rectangle 35"/>
            <p:cNvSpPr/>
            <p:nvPr/>
          </p:nvSpPr>
          <p:spPr>
            <a:xfrm>
              <a:off x="3481210" y="2690217"/>
              <a:ext cx="154897" cy="302189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683392" y="2418531"/>
              <a:ext cx="160964" cy="59338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897708" y="2173192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131527" y="2178517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368658" y="2183846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368658" y="2183839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582073" y="2183841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783636" y="2173197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985199" y="2178524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204546" y="2183852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406108" y="2173209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607671" y="2178537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827019" y="2183865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040433" y="2183864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6253854" y="2183859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6467274" y="2183862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6668836" y="2173220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6864470" y="2173215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7060107" y="2173215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7255743" y="2173220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7451373" y="2173217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7652935" y="2178545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7866349" y="2178545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8085696" y="2183872"/>
              <a:ext cx="154897" cy="828072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8305129" y="2423852"/>
              <a:ext cx="160964" cy="59338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8532370" y="2704401"/>
              <a:ext cx="154897" cy="302189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4489698" y="1743119"/>
              <a:ext cx="3419343" cy="355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Revenues from Sale of Metals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766259" y="1623359"/>
            <a:ext cx="1251820" cy="3065405"/>
            <a:chOff x="8083909" y="1623359"/>
            <a:chExt cx="1251820" cy="3065405"/>
          </a:xfrm>
        </p:grpSpPr>
        <p:sp>
          <p:nvSpPr>
            <p:cNvPr id="142" name="Rectangle 141"/>
            <p:cNvSpPr/>
            <p:nvPr/>
          </p:nvSpPr>
          <p:spPr>
            <a:xfrm>
              <a:off x="8733933" y="3022216"/>
              <a:ext cx="156218" cy="107322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8739387" y="2561091"/>
              <a:ext cx="150766" cy="45863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8128510" y="1623359"/>
              <a:ext cx="1203594" cy="888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Equipment Salvage Value</a:t>
              </a: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8083909" y="4067124"/>
              <a:ext cx="1251820" cy="621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Cost of Site Restoration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618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Let’s look at the different types of cash flows throughout the project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26623" y="3036361"/>
            <a:ext cx="154900" cy="33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359681" y="1920249"/>
            <a:ext cx="0" cy="276851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59681" y="3006246"/>
            <a:ext cx="8472211" cy="19669"/>
          </a:xfrm>
          <a:prstGeom prst="line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 rot="16200000">
            <a:off x="526711" y="2237703"/>
            <a:ext cx="1044638" cy="36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Revenues</a:t>
            </a:r>
          </a:p>
        </p:txBody>
      </p:sp>
      <p:sp>
        <p:nvSpPr>
          <p:cNvPr id="149" name="TextBox 148"/>
          <p:cNvSpPr txBox="1"/>
          <p:nvPr/>
        </p:nvSpPr>
        <p:spPr>
          <a:xfrm rot="16200000">
            <a:off x="374537" y="3537787"/>
            <a:ext cx="1357246" cy="36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Expenditures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33534" y="3011911"/>
            <a:ext cx="3256004" cy="1987796"/>
            <a:chOff x="951184" y="3011911"/>
            <a:chExt cx="3256004" cy="1987796"/>
          </a:xfrm>
        </p:grpSpPr>
        <p:sp>
          <p:nvSpPr>
            <p:cNvPr id="13" name="Rectangle 12"/>
            <p:cNvSpPr/>
            <p:nvPr/>
          </p:nvSpPr>
          <p:spPr>
            <a:xfrm>
              <a:off x="1170892" y="3041608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59548" y="3036361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806225" y="3036892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392734" y="3036361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96199" y="3031113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243359" y="3045259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030696" y="3040012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459954" y="3040542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677860" y="3035825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880013" y="3045254"/>
              <a:ext cx="126703" cy="13823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83478" y="3040537"/>
              <a:ext cx="127107" cy="13823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275122" y="3011911"/>
              <a:ext cx="155065" cy="14204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951184" y="3701564"/>
              <a:ext cx="13943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Prefeasbility</a:t>
              </a:r>
              <a:r>
                <a:rPr lang="en-US" dirty="0"/>
                <a:t> &amp; Feasibility</a:t>
              </a:r>
            </a:p>
            <a:p>
              <a:pPr algn="ctr"/>
              <a:r>
                <a:rPr lang="en-US" dirty="0"/>
                <a:t>Expenses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2113117" y="4378067"/>
              <a:ext cx="2094071" cy="621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Upfront Equipment Investments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4164108" y="2782843"/>
            <a:ext cx="154897" cy="19629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366290" y="2606360"/>
            <a:ext cx="160964" cy="38545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580606" y="2446991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814425" y="2450450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051556" y="2453911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051556" y="2453907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264971" y="245390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466534" y="2446994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5668097" y="2450454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5887444" y="2453915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6089006" y="2447002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6290569" y="2450463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6509917" y="2453924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6723331" y="2453923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936752" y="2453920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7150172" y="2453922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7351734" y="2447009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7547368" y="2447006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7743005" y="2447006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7938641" y="2447009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8134271" y="2447007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8335833" y="245046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8549247" y="245046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8768594" y="245392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8988027" y="2609816"/>
            <a:ext cx="160964" cy="38545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9215268" y="2792057"/>
            <a:ext cx="154897" cy="19629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5152790" y="2051406"/>
            <a:ext cx="3419343" cy="239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Net Revenues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766259" y="1623359"/>
            <a:ext cx="1251820" cy="3065405"/>
            <a:chOff x="8083909" y="1623359"/>
            <a:chExt cx="1251820" cy="3065405"/>
          </a:xfrm>
        </p:grpSpPr>
        <p:sp>
          <p:nvSpPr>
            <p:cNvPr id="142" name="Rectangle 141"/>
            <p:cNvSpPr/>
            <p:nvPr/>
          </p:nvSpPr>
          <p:spPr>
            <a:xfrm>
              <a:off x="8733933" y="3022216"/>
              <a:ext cx="156218" cy="107322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8739387" y="2561091"/>
              <a:ext cx="150766" cy="45863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8128510" y="1623359"/>
              <a:ext cx="1203594" cy="888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Equipment Salvage Value</a:t>
              </a: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8083909" y="4067124"/>
              <a:ext cx="1251820" cy="621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Cost of Site Restoration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52AC04C-4FE1-4325-AAB2-6FEB20C72DF2}"/>
              </a:ext>
            </a:extLst>
          </p:cNvPr>
          <p:cNvSpPr/>
          <p:nvPr/>
        </p:nvSpPr>
        <p:spPr>
          <a:xfrm flipV="1">
            <a:off x="4131662" y="2391300"/>
            <a:ext cx="5246139" cy="715838"/>
          </a:xfrm>
          <a:prstGeom prst="round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2154DE-2838-4D63-86F9-F733A7C6D3C2}"/>
              </a:ext>
            </a:extLst>
          </p:cNvPr>
          <p:cNvSpPr txBox="1"/>
          <p:nvPr/>
        </p:nvSpPr>
        <p:spPr>
          <a:xfrm>
            <a:off x="5188540" y="3750863"/>
            <a:ext cx="3364721" cy="2031325"/>
          </a:xfrm>
          <a:prstGeom prst="rect">
            <a:avLst/>
          </a:prstGeom>
          <a:solidFill>
            <a:srgbClr val="F7F7A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These are the funds to be shared with ISA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Note that revenues will be received by contractors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Royalty payments are the mechanism for sharing those revenues with the ISA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33E4445-C6D8-470B-883A-3A84A9486A5B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6862461" y="3169761"/>
            <a:ext cx="8440" cy="5811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24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Let’s look at the different types of cash flows throughout the project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26623" y="3036361"/>
            <a:ext cx="154900" cy="33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359681" y="1920249"/>
            <a:ext cx="0" cy="276851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59681" y="3006246"/>
            <a:ext cx="8472211" cy="19669"/>
          </a:xfrm>
          <a:prstGeom prst="line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 rot="16200000">
            <a:off x="526711" y="2237703"/>
            <a:ext cx="1044638" cy="36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Revenues</a:t>
            </a:r>
          </a:p>
        </p:txBody>
      </p:sp>
      <p:sp>
        <p:nvSpPr>
          <p:cNvPr id="149" name="TextBox 148"/>
          <p:cNvSpPr txBox="1"/>
          <p:nvPr/>
        </p:nvSpPr>
        <p:spPr>
          <a:xfrm rot="16200000">
            <a:off x="374537" y="3537787"/>
            <a:ext cx="1357246" cy="36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Expenditures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33534" y="3011911"/>
            <a:ext cx="3256004" cy="1987796"/>
            <a:chOff x="951184" y="3011911"/>
            <a:chExt cx="3256004" cy="1987796"/>
          </a:xfrm>
        </p:grpSpPr>
        <p:sp>
          <p:nvSpPr>
            <p:cNvPr id="13" name="Rectangle 12"/>
            <p:cNvSpPr/>
            <p:nvPr/>
          </p:nvSpPr>
          <p:spPr>
            <a:xfrm>
              <a:off x="1170892" y="3041608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59548" y="3036361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806225" y="3036892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392734" y="3036361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96199" y="3031113"/>
              <a:ext cx="154900" cy="3303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243359" y="3045259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030696" y="3040012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459954" y="3040542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677860" y="3035825"/>
              <a:ext cx="147019" cy="72985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880013" y="3045254"/>
              <a:ext cx="126703" cy="13823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083478" y="3040537"/>
              <a:ext cx="127107" cy="138237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275122" y="3011911"/>
              <a:ext cx="155065" cy="14204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951184" y="3701564"/>
              <a:ext cx="13943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Prefeasbility</a:t>
              </a:r>
              <a:r>
                <a:rPr lang="en-US" dirty="0"/>
                <a:t> &amp; Feasibility</a:t>
              </a:r>
            </a:p>
            <a:p>
              <a:pPr algn="ctr"/>
              <a:r>
                <a:rPr lang="en-US" dirty="0"/>
                <a:t>Expenses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2113117" y="4378067"/>
              <a:ext cx="2094071" cy="621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Upfront Equipment Investments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4164108" y="2782843"/>
            <a:ext cx="154897" cy="19629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366290" y="2606360"/>
            <a:ext cx="160964" cy="38545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580606" y="2446991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814425" y="2450450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5051556" y="2453911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051556" y="2453907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5264971" y="245390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5466534" y="2446994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/>
          <p:cNvSpPr/>
          <p:nvPr/>
        </p:nvSpPr>
        <p:spPr>
          <a:xfrm>
            <a:off x="5668097" y="2450454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5887444" y="2453915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6089006" y="2447002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6290569" y="2450463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6509917" y="2453924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6723331" y="2453923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6936752" y="2453920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7150172" y="2453922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7351734" y="2447009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7547368" y="2447006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7743005" y="2447006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/>
          <p:cNvSpPr/>
          <p:nvPr/>
        </p:nvSpPr>
        <p:spPr>
          <a:xfrm>
            <a:off x="7938641" y="2447009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/>
          <p:cNvSpPr/>
          <p:nvPr/>
        </p:nvSpPr>
        <p:spPr>
          <a:xfrm>
            <a:off x="8134271" y="2447007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/>
          <p:cNvSpPr/>
          <p:nvPr/>
        </p:nvSpPr>
        <p:spPr>
          <a:xfrm>
            <a:off x="8335833" y="245046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8549247" y="245046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8768594" y="2453928"/>
            <a:ext cx="154897" cy="53790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8988027" y="2609816"/>
            <a:ext cx="160964" cy="38545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/>
          <p:cNvSpPr/>
          <p:nvPr/>
        </p:nvSpPr>
        <p:spPr>
          <a:xfrm>
            <a:off x="9215268" y="2792057"/>
            <a:ext cx="154897" cy="19629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5152790" y="2051406"/>
            <a:ext cx="3419343" cy="239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Net Revenues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766259" y="1623359"/>
            <a:ext cx="1251820" cy="3065405"/>
            <a:chOff x="8083909" y="1623359"/>
            <a:chExt cx="1251820" cy="3065405"/>
          </a:xfrm>
        </p:grpSpPr>
        <p:sp>
          <p:nvSpPr>
            <p:cNvPr id="142" name="Rectangle 141"/>
            <p:cNvSpPr/>
            <p:nvPr/>
          </p:nvSpPr>
          <p:spPr>
            <a:xfrm>
              <a:off x="8733933" y="3022216"/>
              <a:ext cx="156218" cy="107322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8739387" y="2561091"/>
              <a:ext cx="150766" cy="458633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8128510" y="1623359"/>
              <a:ext cx="1203594" cy="888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Equipment Salvage Value</a:t>
              </a: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8083909" y="4067124"/>
              <a:ext cx="1251820" cy="621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Cost of Site Restoration</a:t>
              </a:r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986585" y="5086680"/>
            <a:ext cx="7591950" cy="707886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/>
              <a:t>What would make a system for revenue sharing </a:t>
            </a:r>
            <a:r>
              <a:rPr lang="en-US" sz="2000" b="1" dirty="0"/>
              <a:t>FAIR</a:t>
            </a:r>
            <a:r>
              <a:rPr lang="en-US" sz="2000" dirty="0"/>
              <a:t>?</a:t>
            </a:r>
          </a:p>
          <a:p>
            <a:r>
              <a:rPr lang="en-US" sz="2000" dirty="0"/>
              <a:t>What should be the mechanism for calculating the payment to the ISA?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8432D9-0EB2-4014-8AD5-EDF3C69FD337}"/>
              </a:ext>
            </a:extLst>
          </p:cNvPr>
          <p:cNvSpPr/>
          <p:nvPr/>
        </p:nvSpPr>
        <p:spPr>
          <a:xfrm>
            <a:off x="4122126" y="2827653"/>
            <a:ext cx="5248031" cy="163966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55F0F4-6149-44F2-905F-2BE1CD4477CF}"/>
              </a:ext>
            </a:extLst>
          </p:cNvPr>
          <p:cNvSpPr txBox="1"/>
          <p:nvPr/>
        </p:nvSpPr>
        <p:spPr>
          <a:xfrm>
            <a:off x="3433719" y="2021684"/>
            <a:ext cx="491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ISA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EDE1E02-FCD7-408A-9C2C-F4804A852362}"/>
              </a:ext>
            </a:extLst>
          </p:cNvPr>
          <p:cNvSpPr txBox="1"/>
          <p:nvPr/>
        </p:nvSpPr>
        <p:spPr>
          <a:xfrm>
            <a:off x="2456365" y="2503260"/>
            <a:ext cx="1289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Contractors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A1A6E1-6FB7-4D6F-9A89-CF3A867293C8}"/>
              </a:ext>
            </a:extLst>
          </p:cNvPr>
          <p:cNvCxnSpPr>
            <a:stCxn id="7" idx="3"/>
          </p:cNvCxnSpPr>
          <p:nvPr/>
        </p:nvCxnSpPr>
        <p:spPr>
          <a:xfrm>
            <a:off x="3924944" y="2206350"/>
            <a:ext cx="602310" cy="29691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19FAD83-428E-45C1-AB7F-54D2C684731D}"/>
              </a:ext>
            </a:extLst>
          </p:cNvPr>
          <p:cNvCxnSpPr>
            <a:cxnSpLocks/>
            <a:stCxn id="58" idx="3"/>
            <a:endCxn id="4" idx="1"/>
          </p:cNvCxnSpPr>
          <p:nvPr/>
        </p:nvCxnSpPr>
        <p:spPr>
          <a:xfrm>
            <a:off x="3746077" y="2687926"/>
            <a:ext cx="376049" cy="22171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580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E8BBC-3CBB-4D4B-B668-EBE9EED2F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can we think about making the payment system FAIR?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40DC3-BC63-4D09-B5D6-1DAA41B13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0144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Meet revenue targets for ISA/Common Heritage</a:t>
            </a:r>
          </a:p>
          <a:p>
            <a:endParaRPr lang="en-US" dirty="0"/>
          </a:p>
          <a:p>
            <a:r>
              <a:rPr lang="en-US" dirty="0"/>
              <a:t>Within norms of land-based mining payment systems</a:t>
            </a:r>
          </a:p>
          <a:p>
            <a:pPr lvl="1"/>
            <a:r>
              <a:rPr lang="en-US" dirty="0"/>
              <a:t>The joint report from CRU/RMB laid out some of these norms</a:t>
            </a:r>
          </a:p>
          <a:p>
            <a:pPr lvl="1"/>
            <a:r>
              <a:rPr lang="en-US" dirty="0"/>
              <a:t>Full MIT report considered these norms when providing values for rates</a:t>
            </a:r>
          </a:p>
          <a:p>
            <a:pPr lvl="1"/>
            <a:endParaRPr lang="en-US" dirty="0"/>
          </a:p>
          <a:p>
            <a:r>
              <a:rPr lang="en-US" dirty="0"/>
              <a:t>Neither advantage nor disadvantage seabed mining compared with land-based mining</a:t>
            </a:r>
          </a:p>
          <a:p>
            <a:endParaRPr lang="en-US" dirty="0"/>
          </a:p>
          <a:p>
            <a:r>
              <a:rPr lang="en-US" dirty="0"/>
              <a:t>Sufficient returns to justify upfront investments by contractors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09683-BDAB-4100-B3F0-C46D4B2E753D}"/>
              </a:ext>
            </a:extLst>
          </p:cNvPr>
          <p:cNvSpPr txBox="1"/>
          <p:nvPr/>
        </p:nvSpPr>
        <p:spPr>
          <a:xfrm>
            <a:off x="909247" y="5052710"/>
            <a:ext cx="9965998" cy="707886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All Proposed System Options </a:t>
            </a:r>
            <a:r>
              <a:rPr lang="en-US" sz="2000" dirty="0"/>
              <a:t>can be designed to achieve desired levels of the objectives</a:t>
            </a:r>
          </a:p>
          <a:p>
            <a:r>
              <a:rPr lang="en-US" sz="2000" dirty="0"/>
              <a:t>The specific quantities of these objectives should be used to set the values of the royalty rates</a:t>
            </a:r>
          </a:p>
        </p:txBody>
      </p:sp>
    </p:spTree>
    <p:extLst>
      <p:ext uri="{BB962C8B-B14F-4D97-AF65-F5344CB8AC3E}">
        <p14:creationId xmlns:p14="http://schemas.microsoft.com/office/powerpoint/2010/main" val="145236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822E6-47EE-48B2-9403-984D66DF4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Financial Payment Systems Under Consideration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BAA6E-CD86-46D7-A05F-8040968D10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0044" y="1766104"/>
            <a:ext cx="5289820" cy="3628316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400" dirty="0"/>
              <a:t>One Stage vs Two Stages: </a:t>
            </a:r>
          </a:p>
          <a:p>
            <a:r>
              <a:rPr lang="en-US" dirty="0"/>
              <a:t>One stage: same rate in all years</a:t>
            </a:r>
          </a:p>
          <a:p>
            <a:r>
              <a:rPr lang="en-US" dirty="0"/>
              <a:t>Two stage: rate changes in 2</a:t>
            </a:r>
            <a:r>
              <a:rPr lang="en-US" baseline="30000" dirty="0"/>
              <a:t>nd</a:t>
            </a:r>
            <a:r>
              <a:rPr lang="en-US" dirty="0"/>
              <a:t> stage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3400" dirty="0"/>
              <a:t>Financial Systems:</a:t>
            </a:r>
          </a:p>
          <a:p>
            <a:r>
              <a:rPr lang="en-US" dirty="0"/>
              <a:t>Fixed ad valorem rate</a:t>
            </a:r>
            <a:br>
              <a:rPr lang="en-US" dirty="0"/>
            </a:br>
            <a:r>
              <a:rPr lang="en-US" dirty="0"/>
              <a:t>(in each stage)</a:t>
            </a:r>
          </a:p>
          <a:p>
            <a:r>
              <a:rPr lang="en-US" dirty="0"/>
              <a:t>Variable ad valorem rate </a:t>
            </a:r>
            <a:br>
              <a:rPr lang="en-US" dirty="0"/>
            </a:br>
            <a:r>
              <a:rPr lang="en-US" dirty="0"/>
              <a:t>(rate changes with metals prices)</a:t>
            </a:r>
          </a:p>
          <a:p>
            <a:r>
              <a:rPr lang="en-US" dirty="0"/>
              <a:t>Blended ad valorem and profit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21773-1DFD-41A4-A3A8-F7BD7BBF31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741911"/>
            <a:ext cx="5379534" cy="3628315"/>
          </a:xfrm>
          <a:ln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400" u="sng" dirty="0"/>
              <a:t>Four Options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400" dirty="0"/>
              <a:t>Fixed ad valorem - one stage</a:t>
            </a:r>
          </a:p>
          <a:p>
            <a:pPr marL="514350" indent="-514350">
              <a:buFont typeface="+mj-lt"/>
              <a:buAutoNum type="arabicPeriod"/>
            </a:pPr>
            <a:endParaRPr lang="en-US" sz="3400" dirty="0"/>
          </a:p>
          <a:p>
            <a:pPr marL="514350" indent="-514350">
              <a:buFont typeface="+mj-lt"/>
              <a:buAutoNum type="arabicPeriod"/>
            </a:pPr>
            <a:r>
              <a:rPr lang="en-US" sz="3400" dirty="0"/>
              <a:t>Fixed ad valorem - two stage</a:t>
            </a:r>
            <a:br>
              <a:rPr lang="en-US" sz="3400" dirty="0"/>
            </a:br>
            <a:endParaRPr lang="en-US" sz="3400" dirty="0"/>
          </a:p>
          <a:p>
            <a:pPr marL="514350" indent="-514350">
              <a:buFont typeface="+mj-lt"/>
              <a:buAutoNum type="arabicPeriod"/>
            </a:pPr>
            <a:r>
              <a:rPr lang="en-US" sz="3400" dirty="0"/>
              <a:t>Blended Profit – two stage</a:t>
            </a:r>
            <a:br>
              <a:rPr lang="en-US" dirty="0"/>
            </a:br>
            <a:r>
              <a:rPr lang="en-US" dirty="0"/>
              <a:t>(fixed ad valorem 1</a:t>
            </a:r>
            <a:r>
              <a:rPr lang="en-US" baseline="30000" dirty="0"/>
              <a:t>st</a:t>
            </a:r>
            <a:r>
              <a:rPr lang="en-US" dirty="0"/>
              <a:t> stage, blended profit &amp; fixed ad valorem 2</a:t>
            </a:r>
            <a:r>
              <a:rPr lang="en-US" baseline="30000" dirty="0"/>
              <a:t>nd</a:t>
            </a:r>
            <a:r>
              <a:rPr lang="en-US" dirty="0"/>
              <a:t> stage)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sz="3400" dirty="0"/>
              <a:t>Variable ad valorem - two stage</a:t>
            </a:r>
            <a:br>
              <a:rPr lang="en-US" dirty="0"/>
            </a:br>
            <a:r>
              <a:rPr lang="en-US" dirty="0"/>
              <a:t>(fixed 1</a:t>
            </a:r>
            <a:r>
              <a:rPr lang="en-US" baseline="30000" dirty="0"/>
              <a:t>st</a:t>
            </a:r>
            <a:r>
              <a:rPr lang="en-US" dirty="0"/>
              <a:t> stage, variable 2</a:t>
            </a:r>
            <a:r>
              <a:rPr lang="en-US" baseline="30000" dirty="0"/>
              <a:t>nd</a:t>
            </a:r>
            <a:r>
              <a:rPr lang="en-US" dirty="0"/>
              <a:t> stage)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90F7F8-1614-465F-9696-48B568D61A8A}"/>
              </a:ext>
            </a:extLst>
          </p:cNvPr>
          <p:cNvSpPr txBox="1"/>
          <p:nvPr/>
        </p:nvSpPr>
        <p:spPr>
          <a:xfrm>
            <a:off x="270990" y="5502632"/>
            <a:ext cx="11714059" cy="586109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en-US" sz="2400" dirty="0"/>
              <a:t>All systems can be designed to yield the same revenue to the ISA under baseline conditions</a:t>
            </a:r>
          </a:p>
        </p:txBody>
      </p:sp>
    </p:spTree>
    <p:extLst>
      <p:ext uri="{BB962C8B-B14F-4D97-AF65-F5344CB8AC3E}">
        <p14:creationId xmlns:p14="http://schemas.microsoft.com/office/powerpoint/2010/main" val="225305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12973</TotalTime>
  <Words>1923</Words>
  <Application>Microsoft Office PowerPoint</Application>
  <PresentationFormat>Widescreen</PresentationFormat>
  <Paragraphs>286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Wingdings</vt:lpstr>
      <vt:lpstr>1_Office Theme</vt:lpstr>
      <vt:lpstr>Re-cap of the Financial Payment System Modeling for Polymetallic Nodules </vt:lpstr>
      <vt:lpstr>Decision Analysis Framework &amp; Review of Cash Flow Approach</vt:lpstr>
      <vt:lpstr>Key Question for Today: Financial Payment Mechanism</vt:lpstr>
      <vt:lpstr>To Design an Effective System, We Model &amp; Simulate Each Component of the System</vt:lpstr>
      <vt:lpstr>Let’s look at the different types of cash flows throughout the project</vt:lpstr>
      <vt:lpstr>Let’s look at the different types of cash flows throughout the project</vt:lpstr>
      <vt:lpstr>Let’s look at the different types of cash flows throughout the project</vt:lpstr>
      <vt:lpstr>How can we think about making the payment system FAIR?</vt:lpstr>
      <vt:lpstr>Financial Payment Systems Under Consideration</vt:lpstr>
      <vt:lpstr>Let’s review how royalties are calculated</vt:lpstr>
      <vt:lpstr>How Does Variable Rate Ad-valorem Work?</vt:lpstr>
      <vt:lpstr>How Do the Systems Differ?</vt:lpstr>
      <vt:lpstr>Timing Opportunities</vt:lpstr>
      <vt:lpstr>How Do Systems Respond to Different Future Conditions?</vt:lpstr>
      <vt:lpstr>However, it’s impossible to design a system that only gives upside benefits without downside risks</vt:lpstr>
      <vt:lpstr>How much downside risk would you be willing to accept to achieve higher upside potential?</vt:lpstr>
      <vt:lpstr>Several approaches to risk &amp; reward sharing: Simplified Example</vt:lpstr>
      <vt:lpstr>Adminstrative Complexity: Steps for Calculating the Payment</vt:lpstr>
      <vt:lpstr>Establishing Rules for Different Systems</vt:lpstr>
      <vt:lpstr>Multiple Jurisdictions May Allow Strategies for Reducing Payments from a Profit Based System</vt:lpstr>
      <vt:lpstr>How to Select a Financial Payment System?</vt:lpstr>
      <vt:lpstr>Summary &amp; MIT Recommendations for Financial Payment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the Economic Performance of Payment Regimes: Tradeoffs Among Stakeholders</dc:title>
  <dc:creator>Randolph Kirchain</dc:creator>
  <cp:lastModifiedBy>rroth</cp:lastModifiedBy>
  <cp:revision>245</cp:revision>
  <cp:lastPrinted>2019-02-22T00:24:41Z</cp:lastPrinted>
  <dcterms:created xsi:type="dcterms:W3CDTF">2019-01-23T16:05:06Z</dcterms:created>
  <dcterms:modified xsi:type="dcterms:W3CDTF">2022-03-22T15:07:37Z</dcterms:modified>
</cp:coreProperties>
</file>